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9"/>
  </p:notesMasterIdLst>
  <p:sldIdLst>
    <p:sldId id="256" r:id="rId2"/>
    <p:sldId id="257" r:id="rId3"/>
    <p:sldId id="432" r:id="rId4"/>
    <p:sldId id="463" r:id="rId5"/>
    <p:sldId id="449" r:id="rId6"/>
    <p:sldId id="461" r:id="rId7"/>
    <p:sldId id="287" r:id="rId8"/>
  </p:sldIdLst>
  <p:sldSz cx="12192000" cy="6858000"/>
  <p:notesSz cx="6858000" cy="9144000"/>
  <p:embeddedFontLst>
    <p:embeddedFont>
      <p:font typeface="조선일보명조" pitchFamily="18" charset="-127"/>
      <p:regular r:id="rId10"/>
    </p:embeddedFont>
    <p:embeddedFont>
      <p:font typeface="배달의민족 한나" pitchFamily="2" charset="-127"/>
      <p:regular r:id="rId11"/>
    </p:embeddedFont>
    <p:embeddedFont>
      <p:font typeface="맑은 고딕" pitchFamily="50" charset="-127"/>
      <p:regular r:id="rId12"/>
      <p:bold r:id="rId13"/>
    </p:embeddedFont>
    <p:embeddedFont>
      <p:font typeface="210 맨발의청춘 L" pitchFamily="18" charset="-127"/>
      <p:regular r:id="rId14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pos="2493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sol" initials="s" lastIdx="8" clrIdx="0">
    <p:extLst/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55393"/>
    <a:srgbClr val="607190"/>
    <a:srgbClr val="5B6C8B"/>
    <a:srgbClr val="0000CC"/>
    <a:srgbClr val="3259A1"/>
    <a:srgbClr val="0070C0"/>
    <a:srgbClr val="20528E"/>
    <a:srgbClr val="1D4999"/>
    <a:srgbClr val="C0C0C0"/>
    <a:srgbClr val="FAFAF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2D5ABB26-0587-4C30-8999-92F81FD0307C}" styleName="스타일 없음, 눈금 없음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C083E6E3-FA7D-4D7B-A595-EF9225AFEA82}" styleName="밝은 스타일 1 - 강조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inimized" horzBarState="maximized">
    <p:restoredLeft sz="10920" autoAdjust="0"/>
    <p:restoredTop sz="93742" autoAdjust="0"/>
  </p:normalViewPr>
  <p:slideViewPr>
    <p:cSldViewPr snapToGrid="0">
      <p:cViewPr>
        <p:scale>
          <a:sx n="75" d="100"/>
          <a:sy n="75" d="100"/>
        </p:scale>
        <p:origin x="1642" y="-264"/>
      </p:cViewPr>
      <p:guideLst>
        <p:guide orient="horz" pos="2160"/>
        <p:guide pos="3840"/>
        <p:guide pos="2493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4.fntdata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viewProps" Target="viewProps.xml"/><Relationship Id="rId59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5" Type="http://schemas.openxmlformats.org/officeDocument/2006/relationships/slide" Target="slides/slide4.xml"/><Relationship Id="rId15" Type="http://schemas.openxmlformats.org/officeDocument/2006/relationships/commentAuthors" Target="commentAuthors.xml"/><Relationship Id="rId10" Type="http://schemas.openxmlformats.org/officeDocument/2006/relationships/font" Target="fonts/font1.fntdata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font" Target="fonts/font5.fntdata"/></Relationships>
</file>

<file path=ppt/media/image1.jpe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AB2616D-BAB3-4015-976C-2B9E84A01D12}" type="datetimeFigureOut">
              <a:rPr lang="ko-KR" altLang="en-US" smtClean="0"/>
              <a:pPr/>
              <a:t>2018-02-04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BA66E91-970D-4805-BF80-12F6014FBD1E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3669316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BA66E91-970D-4805-BF80-12F6014FBD1E}" type="slidenum">
              <a:rPr lang="ko-KR" altLang="en-US" smtClean="0"/>
              <a:pPr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6562144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BA66E91-970D-4805-BF80-12F6014FBD1E}" type="slidenum">
              <a:rPr lang="ko-KR" altLang="en-US" smtClean="0"/>
              <a:pPr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6562144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BA66E91-970D-4805-BF80-12F6014FBD1E}" type="slidenum">
              <a:rPr lang="ko-KR" altLang="en-US" smtClean="0"/>
              <a:pPr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1382813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BA66E91-970D-4805-BF80-12F6014FBD1E}" type="slidenum">
              <a:rPr lang="ko-KR" altLang="en-US" smtClean="0"/>
              <a:pPr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4063980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5B73EF-2124-4CA9-82F5-A4592FE012CD}" type="datetimeFigureOut">
              <a:rPr lang="ko-KR" altLang="en-US" smtClean="0"/>
              <a:pPr/>
              <a:t>2018-02-04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18DD3E-ADDA-42EF-8F6B-FE92D7630E9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8247457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5B73EF-2124-4CA9-82F5-A4592FE012CD}" type="datetimeFigureOut">
              <a:rPr lang="ko-KR" altLang="en-US" smtClean="0"/>
              <a:pPr/>
              <a:t>2018-02-04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18DD3E-ADDA-42EF-8F6B-FE92D7630E9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820040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5B73EF-2124-4CA9-82F5-A4592FE012CD}" type="datetimeFigureOut">
              <a:rPr lang="ko-KR" altLang="en-US" smtClean="0"/>
              <a:pPr/>
              <a:t>2018-02-04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18DD3E-ADDA-42EF-8F6B-FE92D7630E9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106927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5B73EF-2124-4CA9-82F5-A4592FE012CD}" type="datetimeFigureOut">
              <a:rPr lang="ko-KR" altLang="en-US" smtClean="0"/>
              <a:pPr/>
              <a:t>2018-02-04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18DD3E-ADDA-42EF-8F6B-FE92D7630E9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899722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5B73EF-2124-4CA9-82F5-A4592FE012CD}" type="datetimeFigureOut">
              <a:rPr lang="ko-KR" altLang="en-US" smtClean="0"/>
              <a:pPr/>
              <a:t>2018-02-04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18DD3E-ADDA-42EF-8F6B-FE92D7630E9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69307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5B73EF-2124-4CA9-82F5-A4592FE012CD}" type="datetimeFigureOut">
              <a:rPr lang="ko-KR" altLang="en-US" smtClean="0"/>
              <a:pPr/>
              <a:t>2018-02-04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18DD3E-ADDA-42EF-8F6B-FE92D7630E9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045017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5B73EF-2124-4CA9-82F5-A4592FE012CD}" type="datetimeFigureOut">
              <a:rPr lang="ko-KR" altLang="en-US" smtClean="0"/>
              <a:pPr/>
              <a:t>2018-02-04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18DD3E-ADDA-42EF-8F6B-FE92D7630E9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502371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5B73EF-2124-4CA9-82F5-A4592FE012CD}" type="datetimeFigureOut">
              <a:rPr lang="ko-KR" altLang="en-US" smtClean="0"/>
              <a:pPr/>
              <a:t>2018-02-04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18DD3E-ADDA-42EF-8F6B-FE92D7630E9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984194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5B73EF-2124-4CA9-82F5-A4592FE012CD}" type="datetimeFigureOut">
              <a:rPr lang="ko-KR" altLang="en-US" smtClean="0"/>
              <a:pPr/>
              <a:t>2018-02-04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18DD3E-ADDA-42EF-8F6B-FE92D7630E9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093662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5B73EF-2124-4CA9-82F5-A4592FE012CD}" type="datetimeFigureOut">
              <a:rPr lang="ko-KR" altLang="en-US" smtClean="0"/>
              <a:pPr/>
              <a:t>2018-02-04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18DD3E-ADDA-42EF-8F6B-FE92D7630E9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4837648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5B73EF-2124-4CA9-82F5-A4592FE012CD}" type="datetimeFigureOut">
              <a:rPr lang="ko-KR" altLang="en-US" smtClean="0"/>
              <a:pPr/>
              <a:t>2018-02-04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18DD3E-ADDA-42EF-8F6B-FE92D7630E9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958496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25B73EF-2124-4CA9-82F5-A4592FE012CD}" type="datetimeFigureOut">
              <a:rPr lang="ko-KR" altLang="en-US" smtClean="0"/>
              <a:pPr/>
              <a:t>2018-02-04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818DD3E-ADDA-42EF-8F6B-FE92D7630E9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118355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0" name="Picture 6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279" t="12537" r="34588" b="32097"/>
          <a:stretch/>
        </p:blipFill>
        <p:spPr bwMode="auto">
          <a:xfrm>
            <a:off x="0" y="0"/>
            <a:ext cx="12191999" cy="6858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" name="AutoShape 2" descr="Image result for 흡연 부스"/>
          <p:cNvSpPr>
            <a:spLocks noChangeAspect="1" noChangeArrowheads="1"/>
          </p:cNvSpPr>
          <p:nvPr/>
        </p:nvSpPr>
        <p:spPr bwMode="auto">
          <a:xfrm>
            <a:off x="1682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>
              <a:latin typeface="210 맨발의청춘 L" pitchFamily="18" charset="-127"/>
              <a:ea typeface="210 맨발의청춘 L" pitchFamily="18" charset="-127"/>
            </a:endParaRPr>
          </a:p>
        </p:txBody>
      </p:sp>
      <p:sp>
        <p:nvSpPr>
          <p:cNvPr id="4" name="AutoShape 4" descr="Image result for 흡연 부스"/>
          <p:cNvSpPr>
            <a:spLocks noChangeAspect="1" noChangeArrowheads="1"/>
          </p:cNvSpPr>
          <p:nvPr/>
        </p:nvSpPr>
        <p:spPr bwMode="auto">
          <a:xfrm>
            <a:off x="3206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>
              <a:latin typeface="210 맨발의청춘 L" pitchFamily="18" charset="-127"/>
              <a:ea typeface="210 맨발의청춘 L" pitchFamily="18" charset="-127"/>
            </a:endParaRPr>
          </a:p>
        </p:txBody>
      </p:sp>
      <p:sp>
        <p:nvSpPr>
          <p:cNvPr id="12" name="직사각형 11"/>
          <p:cNvSpPr/>
          <p:nvPr/>
        </p:nvSpPr>
        <p:spPr>
          <a:xfrm>
            <a:off x="0" y="4079"/>
            <a:ext cx="12192000" cy="6858000"/>
          </a:xfrm>
          <a:prstGeom prst="rect">
            <a:avLst/>
          </a:prstGeom>
          <a:solidFill>
            <a:schemeClr val="bg1">
              <a:lumMod val="85000"/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210 맨발의청춘 L" pitchFamily="18" charset="-127"/>
              <a:ea typeface="210 맨발의청춘 L" pitchFamily="18" charset="-127"/>
            </a:endParaRPr>
          </a:p>
        </p:txBody>
      </p:sp>
      <p:grpSp>
        <p:nvGrpSpPr>
          <p:cNvPr id="5" name="그룹 4"/>
          <p:cNvGrpSpPr/>
          <p:nvPr/>
        </p:nvGrpSpPr>
        <p:grpSpPr>
          <a:xfrm>
            <a:off x="1798320" y="1747319"/>
            <a:ext cx="10163175" cy="4215570"/>
            <a:chOff x="1798320" y="1747319"/>
            <a:chExt cx="10163175" cy="4215570"/>
          </a:xfrm>
        </p:grpSpPr>
        <p:sp>
          <p:nvSpPr>
            <p:cNvPr id="2" name="TextBox 1"/>
            <p:cNvSpPr txBox="1"/>
            <p:nvPr/>
          </p:nvSpPr>
          <p:spPr>
            <a:xfrm>
              <a:off x="2471596" y="1747319"/>
              <a:ext cx="7668084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4800" b="1" dirty="0" smtClean="0">
                  <a:latin typeface="210 맨발의청춘 L" pitchFamily="18" charset="-127"/>
                  <a:ea typeface="210 맨발의청춘 L" pitchFamily="18" charset="-127"/>
                </a:rPr>
                <a:t>서울시</a:t>
              </a:r>
              <a:r>
                <a:rPr lang="ko-KR" altLang="en-US" sz="4800" b="1" dirty="0" smtClean="0">
                  <a:solidFill>
                    <a:srgbClr val="055393"/>
                  </a:solidFill>
                  <a:latin typeface="210 맨발의청춘 L" pitchFamily="18" charset="-127"/>
                  <a:ea typeface="210 맨발의청춘 L" pitchFamily="18" charset="-127"/>
                </a:rPr>
                <a:t> 흡연부스</a:t>
              </a:r>
              <a:r>
                <a:rPr lang="ko-KR" altLang="en-US" sz="4800" b="1" dirty="0" smtClean="0">
                  <a:latin typeface="210 맨발의청춘 L" pitchFamily="18" charset="-127"/>
                  <a:ea typeface="210 맨발의청춘 L" pitchFamily="18" charset="-127"/>
                </a:rPr>
                <a:t> 설치  </a:t>
              </a:r>
              <a:endParaRPr lang="ko-KR" altLang="en-US" sz="4800" b="1" dirty="0">
                <a:latin typeface="210 맨발의청춘 L" pitchFamily="18" charset="-127"/>
                <a:ea typeface="210 맨발의청춘 L" pitchFamily="18" charset="-127"/>
              </a:endParaRPr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9279886" y="5205804"/>
              <a:ext cx="2681609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ko-KR" altLang="en-US" sz="1600" dirty="0" err="1" smtClean="0">
                  <a:latin typeface="210 맨발의청춘 L" pitchFamily="18" charset="-127"/>
                  <a:ea typeface="210 맨발의청춘 L" pitchFamily="18" charset="-127"/>
                </a:rPr>
                <a:t>코코</a:t>
              </a:r>
              <a:r>
                <a:rPr lang="ko-KR" altLang="en-US" sz="1600" dirty="0" smtClean="0">
                  <a:latin typeface="210 맨발의청춘 L" pitchFamily="18" charset="-127"/>
                  <a:ea typeface="210 맨발의청춘 L" pitchFamily="18" charset="-127"/>
                </a:rPr>
                <a:t> 조</a:t>
              </a:r>
              <a:r>
                <a:rPr lang="en-US" altLang="ko-KR" sz="1600" dirty="0" smtClean="0">
                  <a:latin typeface="210 맨발의청춘 L" pitchFamily="18" charset="-127"/>
                  <a:ea typeface="210 맨발의청춘 L" pitchFamily="18" charset="-127"/>
                </a:rPr>
                <a:t>(</a:t>
              </a:r>
              <a:r>
                <a:rPr lang="en-US" altLang="ko-KR" sz="1600" dirty="0">
                  <a:latin typeface="210 맨발의청춘 L" pitchFamily="18" charset="-127"/>
                  <a:ea typeface="210 맨발의청춘 L" pitchFamily="18" charset="-127"/>
                </a:rPr>
                <a:t>2</a:t>
              </a:r>
              <a:r>
                <a:rPr lang="ko-KR" altLang="en-US" sz="1600" dirty="0" smtClean="0">
                  <a:latin typeface="210 맨발의청춘 L" pitchFamily="18" charset="-127"/>
                  <a:ea typeface="210 맨발의청춘 L" pitchFamily="18" charset="-127"/>
                </a:rPr>
                <a:t>조</a:t>
              </a:r>
              <a:r>
                <a:rPr lang="en-US" altLang="ko-KR" sz="1600" dirty="0" smtClean="0">
                  <a:latin typeface="210 맨발의청춘 L" pitchFamily="18" charset="-127"/>
                  <a:ea typeface="210 맨발의청춘 L" pitchFamily="18" charset="-127"/>
                </a:rPr>
                <a:t>)</a:t>
              </a:r>
              <a:endParaRPr lang="ko-KR" altLang="en-US" sz="1600" dirty="0">
                <a:latin typeface="210 맨발의청춘 L" pitchFamily="18" charset="-127"/>
                <a:ea typeface="210 맨발의청춘 L" pitchFamily="18" charset="-127"/>
              </a:endParaRPr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7039653" y="5685890"/>
              <a:ext cx="4921841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ko-KR" altLang="en-US" sz="1200" dirty="0" smtClean="0">
                  <a:latin typeface="210 맨발의청춘 L" pitchFamily="18" charset="-127"/>
                  <a:ea typeface="210 맨발의청춘 L" pitchFamily="18" charset="-127"/>
                </a:rPr>
                <a:t>김은수 이영선 이재근 신은영</a:t>
              </a:r>
              <a:endParaRPr lang="en-US" altLang="ko-KR" sz="1200" dirty="0" smtClean="0">
                <a:latin typeface="210 맨발의청춘 L" pitchFamily="18" charset="-127"/>
                <a:ea typeface="210 맨발의청춘 L" pitchFamily="18" charset="-127"/>
              </a:endParaRPr>
            </a:p>
          </p:txBody>
        </p:sp>
        <p:sp>
          <p:nvSpPr>
            <p:cNvPr id="14" name="직사각형 13"/>
            <p:cNvSpPr/>
            <p:nvPr/>
          </p:nvSpPr>
          <p:spPr>
            <a:xfrm>
              <a:off x="2471596" y="2684145"/>
              <a:ext cx="7233719" cy="81607"/>
            </a:xfrm>
            <a:prstGeom prst="rect">
              <a:avLst/>
            </a:prstGeom>
            <a:solidFill>
              <a:schemeClr val="accent5">
                <a:lumMod val="50000"/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4400" dirty="0">
                <a:latin typeface="210 맨발의청춘 L" pitchFamily="18" charset="-127"/>
                <a:ea typeface="210 맨발의청춘 L" pitchFamily="18" charset="-127"/>
              </a:endParaRPr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1798320" y="2920804"/>
              <a:ext cx="882237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3200" dirty="0" smtClean="0">
                  <a:latin typeface="210 맨발의청춘 L" pitchFamily="18" charset="-127"/>
                  <a:ea typeface="210 맨발의청춘 L" pitchFamily="18" charset="-127"/>
                </a:rPr>
                <a:t>-</a:t>
              </a:r>
              <a:r>
                <a:rPr lang="ko-KR" altLang="en-US" sz="3200" dirty="0" smtClean="0">
                  <a:solidFill>
                    <a:srgbClr val="055393"/>
                  </a:solidFill>
                  <a:latin typeface="210 맨발의청춘 L" pitchFamily="18" charset="-127"/>
                  <a:ea typeface="210 맨발의청춘 L" pitchFamily="18" charset="-127"/>
                </a:rPr>
                <a:t>서울시 </a:t>
              </a:r>
              <a:r>
                <a:rPr lang="ko-KR" altLang="en-US" sz="3200" dirty="0" smtClean="0">
                  <a:solidFill>
                    <a:srgbClr val="C00000"/>
                  </a:solidFill>
                  <a:latin typeface="210 맨발의청춘 L" pitchFamily="18" charset="-127"/>
                  <a:ea typeface="210 맨발의청춘 L" pitchFamily="18" charset="-127"/>
                </a:rPr>
                <a:t>자치구별 인구</a:t>
              </a:r>
              <a:r>
                <a:rPr lang="en-US" altLang="ko-KR" sz="3200" dirty="0" smtClean="0">
                  <a:solidFill>
                    <a:srgbClr val="C00000"/>
                  </a:solidFill>
                  <a:latin typeface="210 맨발의청춘 L" pitchFamily="18" charset="-127"/>
                  <a:ea typeface="210 맨발의청춘 L" pitchFamily="18" charset="-127"/>
                </a:rPr>
                <a:t>, </a:t>
              </a:r>
              <a:r>
                <a:rPr lang="ko-KR" altLang="en-US" sz="3200" dirty="0" smtClean="0">
                  <a:solidFill>
                    <a:srgbClr val="C00000"/>
                  </a:solidFill>
                  <a:latin typeface="210 맨발의청춘 L" pitchFamily="18" charset="-127"/>
                  <a:ea typeface="210 맨발의청춘 L" pitchFamily="18" charset="-127"/>
                </a:rPr>
                <a:t>사회적 변수</a:t>
              </a:r>
              <a:r>
                <a:rPr lang="ko-KR" altLang="en-US" sz="3200" dirty="0" smtClean="0">
                  <a:latin typeface="210 맨발의청춘 L" pitchFamily="18" charset="-127"/>
                  <a:ea typeface="210 맨발의청춘 L" pitchFamily="18" charset="-127"/>
                </a:rPr>
                <a:t>를 기반으로 </a:t>
              </a:r>
              <a:r>
                <a:rPr lang="en-US" altLang="ko-KR" sz="3200" dirty="0" smtClean="0">
                  <a:latin typeface="210 맨발의청춘 L" pitchFamily="18" charset="-127"/>
                  <a:ea typeface="210 맨발의청춘 L" pitchFamily="18" charset="-127"/>
                </a:rPr>
                <a:t>-</a:t>
              </a:r>
              <a:endParaRPr lang="ko-KR" altLang="en-US" sz="3200" dirty="0">
                <a:latin typeface="210 맨발의청춘 L" pitchFamily="18" charset="-127"/>
                <a:ea typeface="210 맨발의청춘 L" pitchFamily="18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3335764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직사각형 13"/>
          <p:cNvSpPr/>
          <p:nvPr/>
        </p:nvSpPr>
        <p:spPr>
          <a:xfrm>
            <a:off x="2639337" y="622937"/>
            <a:ext cx="6913327" cy="1200150"/>
          </a:xfrm>
          <a:prstGeom prst="rect">
            <a:avLst/>
          </a:prstGeom>
          <a:solidFill>
            <a:schemeClr val="accent5">
              <a:lumMod val="50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210 맨발의청춘 L" pitchFamily="18" charset="-127"/>
              <a:ea typeface="210 맨발의청춘 L" pitchFamily="18" charset="-127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3862388" y="744201"/>
            <a:ext cx="4467225" cy="92333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3600" dirty="0" smtClean="0">
                <a:solidFill>
                  <a:schemeClr val="bg1"/>
                </a:solidFill>
                <a:latin typeface="210 맨발의청춘 L" pitchFamily="18" charset="-127"/>
                <a:ea typeface="210 맨발의청춘 L" pitchFamily="18" charset="-127"/>
              </a:rPr>
              <a:t>목 차</a:t>
            </a:r>
            <a:endParaRPr lang="ko-KR" altLang="en-US" sz="3600" dirty="0">
              <a:solidFill>
                <a:schemeClr val="bg1"/>
              </a:solidFill>
              <a:latin typeface="210 맨발의청춘 L" panose="02020603020101020101" pitchFamily="18" charset="-127"/>
              <a:ea typeface="210 맨발의청춘 L" panose="02020603020101020101" pitchFamily="18" charset="-127"/>
            </a:endParaRPr>
          </a:p>
        </p:txBody>
      </p:sp>
      <p:sp>
        <p:nvSpPr>
          <p:cNvPr id="19" name="직사각형 18"/>
          <p:cNvSpPr/>
          <p:nvPr/>
        </p:nvSpPr>
        <p:spPr>
          <a:xfrm>
            <a:off x="4957762" y="870223"/>
            <a:ext cx="2276476" cy="685801"/>
          </a:xfrm>
          <a:prstGeom prst="rect">
            <a:avLst/>
          </a:prstGeom>
          <a:noFill/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210 맨발의청춘 L" pitchFamily="18" charset="-127"/>
              <a:ea typeface="210 맨발의청춘 L" pitchFamily="18" charset="-127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4125237" y="2610334"/>
            <a:ext cx="5303243" cy="2862322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>
              <a:lnSpc>
                <a:spcPct val="250000"/>
              </a:lnSpc>
            </a:pPr>
            <a:r>
              <a:rPr lang="en-US" altLang="ko-KR" sz="24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210 맨발의청춘 L" pitchFamily="18" charset="-127"/>
                <a:ea typeface="210 맨발의청춘 L" pitchFamily="18" charset="-127"/>
              </a:rPr>
              <a:t>1. </a:t>
            </a:r>
            <a:r>
              <a:rPr lang="ko-KR" altLang="en-US" sz="24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210 맨발의청춘 L" pitchFamily="18" charset="-127"/>
                <a:ea typeface="210 맨발의청춘 L" pitchFamily="18" charset="-127"/>
              </a:rPr>
              <a:t>흡연 부스 관련 현황 </a:t>
            </a:r>
            <a:endParaRPr lang="en-US" altLang="ko-KR" sz="2400" b="1" dirty="0" smtClean="0">
              <a:solidFill>
                <a:schemeClr val="tx1">
                  <a:lumMod val="75000"/>
                  <a:lumOff val="25000"/>
                </a:schemeClr>
              </a:solidFill>
              <a:latin typeface="210 맨발의청춘 L" pitchFamily="18" charset="-127"/>
              <a:ea typeface="210 맨발의청춘 L" pitchFamily="18" charset="-127"/>
            </a:endParaRPr>
          </a:p>
          <a:p>
            <a:pPr>
              <a:lnSpc>
                <a:spcPct val="250000"/>
              </a:lnSpc>
            </a:pPr>
            <a:r>
              <a:rPr lang="en-US" altLang="ko-KR" sz="24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210 맨발의청춘 L" pitchFamily="18" charset="-127"/>
                <a:ea typeface="210 맨발의청춘 L" pitchFamily="18" charset="-127"/>
              </a:rPr>
              <a:t>2. </a:t>
            </a:r>
            <a:r>
              <a:rPr lang="ko-KR" altLang="en-US" sz="24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210 맨발의청춘 L" pitchFamily="18" charset="-127"/>
                <a:ea typeface="210 맨발의청춘 L" pitchFamily="18" charset="-127"/>
              </a:rPr>
              <a:t>해결적 문제 정의 및 주제선정이유 </a:t>
            </a:r>
            <a:endParaRPr lang="en-US" altLang="ko-KR" sz="2400" b="1" dirty="0" smtClean="0">
              <a:solidFill>
                <a:schemeClr val="tx1">
                  <a:lumMod val="75000"/>
                  <a:lumOff val="25000"/>
                </a:schemeClr>
              </a:solidFill>
              <a:latin typeface="210 맨발의청춘 L" pitchFamily="18" charset="-127"/>
              <a:ea typeface="210 맨발의청춘 L" pitchFamily="18" charset="-127"/>
            </a:endParaRPr>
          </a:p>
          <a:p>
            <a:pPr>
              <a:lnSpc>
                <a:spcPct val="250000"/>
              </a:lnSpc>
            </a:pPr>
            <a:r>
              <a:rPr lang="en-US" altLang="ko-KR" sz="24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210 맨발의청춘 L" pitchFamily="18" charset="-127"/>
                <a:ea typeface="210 맨발의청춘 L" pitchFamily="18" charset="-127"/>
              </a:rPr>
              <a:t>3. </a:t>
            </a:r>
            <a:r>
              <a:rPr lang="ko-KR" altLang="en-US" sz="24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210 맨발의청춘 L" pitchFamily="18" charset="-127"/>
                <a:ea typeface="210 맨발의청춘 L" pitchFamily="18" charset="-127"/>
              </a:rPr>
              <a:t>데이터 수집 </a:t>
            </a:r>
            <a:r>
              <a:rPr lang="ko-KR" altLang="en-US" sz="24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210 맨발의청춘 L" pitchFamily="18" charset="-127"/>
                <a:ea typeface="210 맨발의청춘 L" pitchFamily="18" charset="-127"/>
              </a:rPr>
              <a:t>전략 </a:t>
            </a:r>
            <a:endParaRPr lang="en-US" altLang="ko-KR" sz="2400" b="1" dirty="0" smtClean="0">
              <a:solidFill>
                <a:schemeClr val="tx1">
                  <a:lumMod val="75000"/>
                  <a:lumOff val="25000"/>
                </a:schemeClr>
              </a:solidFill>
              <a:latin typeface="210 맨발의청춘 L" pitchFamily="18" charset="-127"/>
              <a:ea typeface="210 맨발의청춘 L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172416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직사각형 16"/>
          <p:cNvSpPr/>
          <p:nvPr/>
        </p:nvSpPr>
        <p:spPr>
          <a:xfrm>
            <a:off x="-17233" y="1"/>
            <a:ext cx="3233968" cy="6858000"/>
          </a:xfrm>
          <a:prstGeom prst="rect">
            <a:avLst/>
          </a:prstGeom>
          <a:solidFill>
            <a:schemeClr val="accent5">
              <a:lumMod val="50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400" dirty="0">
              <a:latin typeface="210 맨발의청춘 L" pitchFamily="18" charset="-127"/>
              <a:ea typeface="210 맨발의청춘 L" pitchFamily="18" charset="-127"/>
            </a:endParaRPr>
          </a:p>
        </p:txBody>
      </p:sp>
      <p:sp>
        <p:nvSpPr>
          <p:cNvPr id="18" name="직사각형 17"/>
          <p:cNvSpPr/>
          <p:nvPr/>
        </p:nvSpPr>
        <p:spPr>
          <a:xfrm>
            <a:off x="-4552" y="6504039"/>
            <a:ext cx="3221286" cy="9673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210 맨발의청춘 L" pitchFamily="18" charset="-127"/>
              <a:ea typeface="210 맨발의청춘 L" pitchFamily="18" charset="-127"/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58474" y="1246717"/>
            <a:ext cx="63831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200" dirty="0" smtClean="0">
                <a:ln>
                  <a:solidFill>
                    <a:schemeClr val="accent1">
                      <a:alpha val="1000"/>
                    </a:schemeClr>
                  </a:solidFill>
                </a:ln>
                <a:solidFill>
                  <a:schemeClr val="bg1"/>
                </a:solidFill>
                <a:latin typeface="210 맨발의청춘 L" pitchFamily="18" charset="-127"/>
                <a:ea typeface="210 맨발의청춘 L" pitchFamily="18" charset="-127"/>
              </a:rPr>
              <a:t>01</a:t>
            </a:r>
            <a:endParaRPr lang="ko-KR" altLang="en-US" sz="3200" dirty="0">
              <a:ln>
                <a:solidFill>
                  <a:schemeClr val="accent1">
                    <a:alpha val="1000"/>
                  </a:schemeClr>
                </a:solidFill>
              </a:ln>
              <a:solidFill>
                <a:schemeClr val="bg1"/>
              </a:solidFill>
              <a:latin typeface="210 맨발의청춘 L" pitchFamily="18" charset="-127"/>
              <a:ea typeface="210 맨발의청춘 L" pitchFamily="18" charset="-127"/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461728" y="1399649"/>
            <a:ext cx="27550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 smtClean="0">
                <a:ln>
                  <a:solidFill>
                    <a:schemeClr val="accent1">
                      <a:alpha val="1000"/>
                    </a:schemeClr>
                  </a:solidFill>
                </a:ln>
                <a:solidFill>
                  <a:schemeClr val="bg1"/>
                </a:solidFill>
                <a:latin typeface="210 맨발의청춘 L" pitchFamily="18" charset="-127"/>
                <a:ea typeface="210 맨발의청춘 L" pitchFamily="18" charset="-127"/>
              </a:rPr>
              <a:t>흡연 부스 관련 현황</a:t>
            </a:r>
            <a:endParaRPr lang="ko-KR" altLang="en-US" b="1" dirty="0">
              <a:ln>
                <a:solidFill>
                  <a:schemeClr val="accent1">
                    <a:alpha val="1000"/>
                  </a:schemeClr>
                </a:solidFill>
              </a:ln>
              <a:solidFill>
                <a:schemeClr val="bg1"/>
              </a:solidFill>
              <a:latin typeface="210 맨발의청춘 L" pitchFamily="18" charset="-127"/>
              <a:ea typeface="210 맨발의청춘 L" pitchFamily="18" charset="-127"/>
            </a:endParaRPr>
          </a:p>
        </p:txBody>
      </p:sp>
      <p:cxnSp>
        <p:nvCxnSpPr>
          <p:cNvPr id="36" name="직선 연결선 35"/>
          <p:cNvCxnSpPr/>
          <p:nvPr/>
        </p:nvCxnSpPr>
        <p:spPr>
          <a:xfrm>
            <a:off x="579423" y="1768981"/>
            <a:ext cx="2637311" cy="6209"/>
          </a:xfrm>
          <a:prstGeom prst="line">
            <a:avLst/>
          </a:prstGeom>
          <a:ln w="12700"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" name="그룹 1"/>
          <p:cNvGrpSpPr/>
          <p:nvPr/>
        </p:nvGrpSpPr>
        <p:grpSpPr>
          <a:xfrm>
            <a:off x="5883265" y="745547"/>
            <a:ext cx="3574473" cy="714530"/>
            <a:chOff x="5920509" y="2573693"/>
            <a:chExt cx="3574473" cy="885342"/>
          </a:xfrm>
        </p:grpSpPr>
        <p:sp>
          <p:nvSpPr>
            <p:cNvPr id="20" name="직사각형 19"/>
            <p:cNvSpPr/>
            <p:nvPr/>
          </p:nvSpPr>
          <p:spPr>
            <a:xfrm>
              <a:off x="5920509" y="2573693"/>
              <a:ext cx="3574473" cy="885342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210 맨발의청춘 L" pitchFamily="18" charset="-127"/>
                <a:ea typeface="210 맨발의청춘 L" pitchFamily="18" charset="-127"/>
              </a:endParaRPr>
            </a:p>
          </p:txBody>
        </p:sp>
        <p:sp>
          <p:nvSpPr>
            <p:cNvPr id="21" name="TextBox 20"/>
            <p:cNvSpPr txBox="1"/>
            <p:nvPr/>
          </p:nvSpPr>
          <p:spPr>
            <a:xfrm>
              <a:off x="6643716" y="2824797"/>
              <a:ext cx="2093884" cy="49575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2000" dirty="0" smtClean="0">
                  <a:solidFill>
                    <a:schemeClr val="bg1"/>
                  </a:solidFill>
                  <a:latin typeface="210 맨발의청춘 L" pitchFamily="18" charset="-127"/>
                  <a:ea typeface="210 맨발의청춘 L" pitchFamily="18" charset="-127"/>
                </a:rPr>
                <a:t>흡연권 </a:t>
              </a:r>
              <a:r>
                <a:rPr lang="en-US" altLang="ko-KR" sz="2000" dirty="0" smtClean="0">
                  <a:solidFill>
                    <a:schemeClr val="bg1"/>
                  </a:solidFill>
                  <a:latin typeface="210 맨발의청춘 L" pitchFamily="18" charset="-127"/>
                  <a:ea typeface="210 맨발의청춘 L" pitchFamily="18" charset="-127"/>
                </a:rPr>
                <a:t>VS </a:t>
              </a:r>
              <a:r>
                <a:rPr lang="ko-KR" altLang="en-US" sz="2000" dirty="0" err="1" smtClean="0">
                  <a:solidFill>
                    <a:schemeClr val="bg1"/>
                  </a:solidFill>
                  <a:latin typeface="210 맨발의청춘 L" pitchFamily="18" charset="-127"/>
                  <a:ea typeface="210 맨발의청춘 L" pitchFamily="18" charset="-127"/>
                </a:rPr>
                <a:t>혐연권</a:t>
              </a:r>
              <a:endParaRPr lang="en-US" altLang="ko-KR" sz="2000" dirty="0" smtClean="0">
                <a:solidFill>
                  <a:schemeClr val="bg1"/>
                </a:solidFill>
                <a:latin typeface="210 맨발의청춘 L" pitchFamily="18" charset="-127"/>
                <a:ea typeface="210 맨발의청춘 L" pitchFamily="18" charset="-127"/>
              </a:endParaRPr>
            </a:p>
          </p:txBody>
        </p:sp>
      </p:grpSp>
      <p:sp>
        <p:nvSpPr>
          <p:cNvPr id="23" name="TextBox 22"/>
          <p:cNvSpPr txBox="1"/>
          <p:nvPr/>
        </p:nvSpPr>
        <p:spPr>
          <a:xfrm>
            <a:off x="4592321" y="5144047"/>
            <a:ext cx="578103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>
              <a:lnSpc>
                <a:spcPct val="150000"/>
              </a:lnSpc>
            </a:pPr>
            <a:r>
              <a:rPr lang="ko-KR" altLang="en-US" dirty="0" smtClean="0">
                <a:latin typeface="210 맨발의청춘 L" pitchFamily="18" charset="-127"/>
                <a:ea typeface="210 맨발의청춘 L" pitchFamily="18" charset="-127"/>
              </a:rPr>
              <a:t> </a:t>
            </a:r>
            <a:endParaRPr lang="en-US" altLang="ko-KR" dirty="0" smtClean="0">
              <a:latin typeface="210 맨발의청춘 L" pitchFamily="18" charset="-127"/>
              <a:ea typeface="210 맨발의청춘 L" pitchFamily="18" charset="-127"/>
            </a:endParaRPr>
          </a:p>
          <a:p>
            <a:pPr lvl="1">
              <a:lnSpc>
                <a:spcPct val="150000"/>
              </a:lnSpc>
            </a:pPr>
            <a:r>
              <a:rPr lang="en-US" altLang="ko-KR" dirty="0" smtClean="0">
                <a:solidFill>
                  <a:srgbClr val="C00000"/>
                </a:solidFill>
                <a:latin typeface="210 맨발의청춘 L" pitchFamily="18" charset="-127"/>
                <a:ea typeface="210 맨발의청춘 L" pitchFamily="18" charset="-127"/>
              </a:rPr>
              <a:t>→ </a:t>
            </a:r>
            <a:r>
              <a:rPr lang="ko-KR" altLang="en-US" dirty="0" smtClean="0">
                <a:solidFill>
                  <a:srgbClr val="C00000"/>
                </a:solidFill>
                <a:latin typeface="210 맨발의청춘 L" pitchFamily="18" charset="-127"/>
                <a:ea typeface="210 맨발의청춘 L" pitchFamily="18" charset="-127"/>
              </a:rPr>
              <a:t>흡연권과 </a:t>
            </a:r>
            <a:r>
              <a:rPr lang="ko-KR" altLang="en-US" dirty="0" err="1" smtClean="0">
                <a:solidFill>
                  <a:srgbClr val="C00000"/>
                </a:solidFill>
                <a:latin typeface="210 맨발의청춘 L" pitchFamily="18" charset="-127"/>
                <a:ea typeface="210 맨발의청춘 L" pitchFamily="18" charset="-127"/>
              </a:rPr>
              <a:t>혐염권</a:t>
            </a:r>
            <a:r>
              <a:rPr lang="ko-KR" altLang="en-US" dirty="0" smtClean="0">
                <a:solidFill>
                  <a:srgbClr val="C00000"/>
                </a:solidFill>
                <a:latin typeface="210 맨발의청춘 L" pitchFamily="18" charset="-127"/>
                <a:ea typeface="210 맨발의청춘 L" pitchFamily="18" charset="-127"/>
              </a:rPr>
              <a:t> 동시 보장을 위한 흡연부스의 등장 </a:t>
            </a:r>
            <a:endParaRPr lang="ko-KR" altLang="en-US" dirty="0">
              <a:latin typeface="210 맨발의청춘 L" pitchFamily="18" charset="-127"/>
              <a:ea typeface="210 맨발의청춘 L" pitchFamily="18" charset="-127"/>
            </a:endParaRPr>
          </a:p>
        </p:txBody>
      </p:sp>
      <p:pic>
        <p:nvPicPr>
          <p:cNvPr id="1029" name="Picture 5"/>
          <p:cNvPicPr>
            <a:picLocks noChangeAspect="1" noChangeArrowheads="1"/>
          </p:cNvPicPr>
          <p:nvPr/>
        </p:nvPicPr>
        <p:blipFill>
          <a:blip r:embed="rId3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72562" y="155185"/>
            <a:ext cx="1812466" cy="124446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cxnSp>
        <p:nvCxnSpPr>
          <p:cNvPr id="16" name="직선 연결선 15"/>
          <p:cNvCxnSpPr/>
          <p:nvPr/>
        </p:nvCxnSpPr>
        <p:spPr>
          <a:xfrm>
            <a:off x="7611588" y="1595120"/>
            <a:ext cx="0" cy="2624104"/>
          </a:xfrm>
          <a:prstGeom prst="line">
            <a:avLst/>
          </a:prstGeom>
          <a:ln w="28575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/>
          <p:cNvSpPr txBox="1"/>
          <p:nvPr/>
        </p:nvSpPr>
        <p:spPr>
          <a:xfrm>
            <a:off x="2854960" y="2207412"/>
            <a:ext cx="5120640" cy="29849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>
              <a:lnSpc>
                <a:spcPct val="150000"/>
              </a:lnSpc>
            </a:pPr>
            <a:r>
              <a:rPr lang="en-US" altLang="ko-KR" sz="1700" dirty="0" smtClean="0">
                <a:latin typeface="210 맨발의청춘 L" pitchFamily="18" charset="-127"/>
                <a:ea typeface="210 맨발의청춘 L" pitchFamily="18" charset="-127"/>
              </a:rPr>
              <a:t>-</a:t>
            </a:r>
            <a:r>
              <a:rPr lang="ko-KR" altLang="en-US" sz="1700" dirty="0">
                <a:latin typeface="210 맨발의청춘 L" pitchFamily="18" charset="-127"/>
                <a:ea typeface="210 맨발의청춘 L" pitchFamily="18" charset="-127"/>
              </a:rPr>
              <a:t>일정한 장소에서 </a:t>
            </a:r>
            <a:r>
              <a:rPr lang="ko-KR" altLang="en-US" sz="1700" dirty="0" smtClean="0">
                <a:solidFill>
                  <a:srgbClr val="055393"/>
                </a:solidFill>
                <a:latin typeface="210 맨발의청춘 L" pitchFamily="18" charset="-127"/>
                <a:ea typeface="210 맨발의청춘 L" pitchFamily="18" charset="-127"/>
              </a:rPr>
              <a:t> 담배를 </a:t>
            </a:r>
            <a:r>
              <a:rPr lang="ko-KR" altLang="en-US" sz="1700" dirty="0">
                <a:solidFill>
                  <a:srgbClr val="C00000"/>
                </a:solidFill>
                <a:latin typeface="210 맨발의청춘 L" pitchFamily="18" charset="-127"/>
                <a:ea typeface="210 맨발의청춘 L" pitchFamily="18" charset="-127"/>
              </a:rPr>
              <a:t>피울 수 있는 </a:t>
            </a:r>
            <a:r>
              <a:rPr lang="ko-KR" altLang="en-US" sz="1700" dirty="0">
                <a:solidFill>
                  <a:srgbClr val="055393"/>
                </a:solidFill>
                <a:latin typeface="210 맨발의청춘 L" pitchFamily="18" charset="-127"/>
                <a:ea typeface="210 맨발의청춘 L" pitchFamily="18" charset="-127"/>
              </a:rPr>
              <a:t>권리 </a:t>
            </a:r>
            <a:endParaRPr lang="en-US" altLang="ko-KR" sz="1700" dirty="0" smtClean="0">
              <a:solidFill>
                <a:srgbClr val="055393"/>
              </a:solidFill>
              <a:latin typeface="210 맨발의청춘 L" pitchFamily="18" charset="-127"/>
              <a:ea typeface="210 맨발의청춘 L" pitchFamily="18" charset="-127"/>
            </a:endParaRPr>
          </a:p>
          <a:p>
            <a:pPr lvl="1">
              <a:lnSpc>
                <a:spcPct val="150000"/>
              </a:lnSpc>
            </a:pPr>
            <a:endParaRPr lang="en-US" altLang="ko-KR" sz="1700" dirty="0">
              <a:latin typeface="210 맨발의청춘 L" pitchFamily="18" charset="-127"/>
              <a:ea typeface="210 맨발의청춘 L" pitchFamily="18" charset="-127"/>
            </a:endParaRPr>
          </a:p>
          <a:p>
            <a:pPr lvl="1">
              <a:lnSpc>
                <a:spcPct val="150000"/>
              </a:lnSpc>
            </a:pPr>
            <a:endParaRPr lang="en-US" altLang="ko-KR" sz="1700" dirty="0">
              <a:latin typeface="210 맨발의청춘 L" pitchFamily="18" charset="-127"/>
              <a:ea typeface="210 맨발의청춘 L" pitchFamily="18" charset="-127"/>
            </a:endParaRPr>
          </a:p>
          <a:p>
            <a:pPr lvl="1">
              <a:lnSpc>
                <a:spcPct val="150000"/>
              </a:lnSpc>
            </a:pPr>
            <a:r>
              <a:rPr lang="en-US" altLang="ko-KR" sz="1700" dirty="0" smtClean="0">
                <a:latin typeface="210 맨발의청춘 L" pitchFamily="18" charset="-127"/>
                <a:ea typeface="210 맨발의청춘 L" pitchFamily="18" charset="-127"/>
              </a:rPr>
              <a:t>-</a:t>
            </a:r>
            <a:r>
              <a:rPr lang="ko-KR" altLang="en-US" sz="1700" dirty="0" smtClean="0">
                <a:latin typeface="210 맨발의청춘 L" pitchFamily="18" charset="-127"/>
                <a:ea typeface="210 맨발의청춘 L" pitchFamily="18" charset="-127"/>
              </a:rPr>
              <a:t>인간의 존엄과 행복추구권에 근거하여 보장됨</a:t>
            </a:r>
            <a:endParaRPr lang="en-US" altLang="ko-KR" sz="1700" dirty="0" smtClean="0">
              <a:latin typeface="210 맨발의청춘 L" pitchFamily="18" charset="-127"/>
              <a:ea typeface="210 맨발의청춘 L" pitchFamily="18" charset="-127"/>
            </a:endParaRPr>
          </a:p>
          <a:p>
            <a:pPr lvl="1">
              <a:lnSpc>
                <a:spcPct val="150000"/>
              </a:lnSpc>
            </a:pPr>
            <a:r>
              <a:rPr lang="en-US" altLang="ko-KR" sz="1700" dirty="0">
                <a:latin typeface="210 맨발의청춘 L" pitchFamily="18" charset="-127"/>
                <a:ea typeface="210 맨발의청춘 L" pitchFamily="18" charset="-127"/>
              </a:rPr>
              <a:t> </a:t>
            </a:r>
            <a:r>
              <a:rPr lang="en-US" altLang="ko-KR" sz="1700" dirty="0" smtClean="0">
                <a:latin typeface="210 맨발의청춘 L" pitchFamily="18" charset="-127"/>
                <a:ea typeface="210 맨발의청춘 L" pitchFamily="18" charset="-127"/>
              </a:rPr>
              <a:t>                                              </a:t>
            </a:r>
            <a:r>
              <a:rPr lang="ko-KR" altLang="en-US" sz="1700" dirty="0" smtClean="0">
                <a:latin typeface="210 맨발의청춘 L" pitchFamily="18" charset="-127"/>
                <a:ea typeface="210 맨발의청춘 L" pitchFamily="18" charset="-127"/>
              </a:rPr>
              <a:t>  </a:t>
            </a:r>
            <a:endParaRPr lang="en-US" altLang="ko-KR" sz="1700" dirty="0">
              <a:latin typeface="210 맨발의청춘 L" pitchFamily="18" charset="-127"/>
              <a:ea typeface="210 맨발의청춘 L" pitchFamily="18" charset="-127"/>
            </a:endParaRPr>
          </a:p>
          <a:p>
            <a:pPr lvl="1">
              <a:lnSpc>
                <a:spcPct val="150000"/>
              </a:lnSpc>
            </a:pPr>
            <a:r>
              <a:rPr lang="en-US" altLang="ko-KR" sz="1700" dirty="0" smtClean="0">
                <a:latin typeface="210 맨발의청춘 L" pitchFamily="18" charset="-127"/>
                <a:ea typeface="210 맨발의청춘 L" pitchFamily="18" charset="-127"/>
              </a:rPr>
              <a:t>  </a:t>
            </a:r>
          </a:p>
          <a:p>
            <a:pPr>
              <a:lnSpc>
                <a:spcPct val="250000"/>
              </a:lnSpc>
            </a:pPr>
            <a:endParaRPr lang="ko-KR" altLang="en-US" sz="1700" dirty="0"/>
          </a:p>
        </p:txBody>
      </p:sp>
      <p:sp>
        <p:nvSpPr>
          <p:cNvPr id="27" name="TextBox 26"/>
          <p:cNvSpPr txBox="1"/>
          <p:nvPr/>
        </p:nvSpPr>
        <p:spPr>
          <a:xfrm>
            <a:off x="7335520" y="2172700"/>
            <a:ext cx="5029200" cy="23962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>
              <a:lnSpc>
                <a:spcPct val="150000"/>
              </a:lnSpc>
            </a:pPr>
            <a:r>
              <a:rPr lang="en-US" altLang="ko-KR" sz="1700" dirty="0" smtClean="0">
                <a:latin typeface="210 맨발의청춘 L" pitchFamily="18" charset="-127"/>
                <a:ea typeface="210 맨발의청춘 L" pitchFamily="18" charset="-127"/>
              </a:rPr>
              <a:t>-</a:t>
            </a:r>
            <a:r>
              <a:rPr lang="ko-KR" altLang="en-US" sz="1700" dirty="0">
                <a:latin typeface="210 맨발의청춘 L" pitchFamily="18" charset="-127"/>
                <a:ea typeface="210 맨발의청춘 L" pitchFamily="18" charset="-127"/>
              </a:rPr>
              <a:t>담배를 피우지 않는 사람이 공공장소에서 </a:t>
            </a:r>
            <a:endParaRPr lang="en-US" altLang="ko-KR" sz="1700" dirty="0" smtClean="0">
              <a:latin typeface="210 맨발의청춘 L" pitchFamily="18" charset="-127"/>
              <a:ea typeface="210 맨발의청춘 L" pitchFamily="18" charset="-127"/>
            </a:endParaRPr>
          </a:p>
          <a:p>
            <a:pPr lvl="1">
              <a:lnSpc>
                <a:spcPct val="150000"/>
              </a:lnSpc>
            </a:pPr>
            <a:r>
              <a:rPr lang="ko-KR" altLang="en-US" sz="1700" dirty="0" smtClean="0">
                <a:solidFill>
                  <a:srgbClr val="055393"/>
                </a:solidFill>
                <a:latin typeface="210 맨발의청춘 L" pitchFamily="18" charset="-127"/>
                <a:ea typeface="210 맨발의청춘 L" pitchFamily="18" charset="-127"/>
              </a:rPr>
              <a:t>  담배 </a:t>
            </a:r>
            <a:r>
              <a:rPr lang="ko-KR" altLang="en-US" sz="1700" dirty="0">
                <a:solidFill>
                  <a:srgbClr val="055393"/>
                </a:solidFill>
                <a:latin typeface="210 맨발의청춘 L" pitchFamily="18" charset="-127"/>
                <a:ea typeface="210 맨발의청춘 L" pitchFamily="18" charset="-127"/>
              </a:rPr>
              <a:t>연기를 맡는 것을 </a:t>
            </a:r>
            <a:r>
              <a:rPr lang="ko-KR" altLang="en-US" sz="1700" dirty="0">
                <a:solidFill>
                  <a:srgbClr val="C00000"/>
                </a:solidFill>
                <a:latin typeface="210 맨발의청춘 L" pitchFamily="18" charset="-127"/>
                <a:ea typeface="210 맨발의청춘 L" pitchFamily="18" charset="-127"/>
              </a:rPr>
              <a:t>거부할 수 있는 </a:t>
            </a:r>
            <a:r>
              <a:rPr lang="ko-KR" altLang="en-US" sz="1700" dirty="0" smtClean="0">
                <a:solidFill>
                  <a:srgbClr val="055393"/>
                </a:solidFill>
                <a:latin typeface="210 맨발의청춘 L" pitchFamily="18" charset="-127"/>
                <a:ea typeface="210 맨발의청춘 L" pitchFamily="18" charset="-127"/>
              </a:rPr>
              <a:t>권리</a:t>
            </a:r>
            <a:endParaRPr lang="en-US" altLang="ko-KR" sz="1700" dirty="0">
              <a:latin typeface="210 맨발의청춘 L" pitchFamily="18" charset="-127"/>
              <a:ea typeface="210 맨발의청춘 L" pitchFamily="18" charset="-127"/>
            </a:endParaRPr>
          </a:p>
          <a:p>
            <a:pPr lvl="1">
              <a:lnSpc>
                <a:spcPct val="150000"/>
              </a:lnSpc>
            </a:pPr>
            <a:endParaRPr lang="en-US" altLang="ko-KR" sz="1700" dirty="0" smtClean="0">
              <a:latin typeface="210 맨발의청춘 L" pitchFamily="18" charset="-127"/>
              <a:ea typeface="210 맨발의청춘 L" pitchFamily="18" charset="-127"/>
            </a:endParaRPr>
          </a:p>
          <a:p>
            <a:pPr lvl="1">
              <a:lnSpc>
                <a:spcPct val="150000"/>
              </a:lnSpc>
            </a:pPr>
            <a:r>
              <a:rPr lang="en-US" altLang="ko-KR" sz="1700" dirty="0" smtClean="0">
                <a:latin typeface="210 맨발의청춘 L" pitchFamily="18" charset="-127"/>
                <a:ea typeface="210 맨발의청춘 L" pitchFamily="18" charset="-127"/>
              </a:rPr>
              <a:t>-</a:t>
            </a:r>
            <a:r>
              <a:rPr lang="ko-KR" altLang="en-US" sz="1700" dirty="0" smtClean="0">
                <a:latin typeface="210 맨발의청춘 L" pitchFamily="18" charset="-127"/>
                <a:ea typeface="210 맨발의청춘 L" pitchFamily="18" charset="-127"/>
              </a:rPr>
              <a:t>인간의 존엄</a:t>
            </a:r>
            <a:r>
              <a:rPr lang="en-US" altLang="ko-KR" sz="1700" dirty="0" smtClean="0">
                <a:latin typeface="210 맨발의청춘 L" pitchFamily="18" charset="-127"/>
                <a:ea typeface="210 맨발의청춘 L" pitchFamily="18" charset="-127"/>
              </a:rPr>
              <a:t>, </a:t>
            </a:r>
            <a:r>
              <a:rPr lang="ko-KR" altLang="en-US" sz="1700" dirty="0" smtClean="0">
                <a:latin typeface="210 맨발의청춘 L" pitchFamily="18" charset="-127"/>
                <a:ea typeface="210 맨발의청춘 L" pitchFamily="18" charset="-127"/>
              </a:rPr>
              <a:t>행복추구권</a:t>
            </a:r>
            <a:r>
              <a:rPr lang="en-US" altLang="ko-KR" sz="1700" dirty="0" smtClean="0">
                <a:latin typeface="210 맨발의청춘 L" pitchFamily="18" charset="-127"/>
                <a:ea typeface="210 맨발의청춘 L" pitchFamily="18" charset="-127"/>
              </a:rPr>
              <a:t>, </a:t>
            </a:r>
            <a:r>
              <a:rPr lang="ko-KR" altLang="en-US" sz="1700" dirty="0" err="1" smtClean="0">
                <a:latin typeface="210 맨발의청춘 L" pitchFamily="18" charset="-127"/>
                <a:ea typeface="210 맨발의청춘 L" pitchFamily="18" charset="-127"/>
              </a:rPr>
              <a:t>건강권</a:t>
            </a:r>
            <a:r>
              <a:rPr lang="en-US" altLang="ko-KR" sz="1700" dirty="0">
                <a:latin typeface="210 맨발의청춘 L" pitchFamily="18" charset="-127"/>
                <a:ea typeface="210 맨발의청춘 L" pitchFamily="18" charset="-127"/>
              </a:rPr>
              <a:t>, </a:t>
            </a:r>
            <a:r>
              <a:rPr lang="ko-KR" altLang="en-US" sz="1700" dirty="0">
                <a:latin typeface="210 맨발의청춘 L" pitchFamily="18" charset="-127"/>
                <a:ea typeface="210 맨발의청춘 L" pitchFamily="18" charset="-127"/>
              </a:rPr>
              <a:t>생명권에 </a:t>
            </a:r>
            <a:endParaRPr lang="en-US" altLang="ko-KR" sz="1700" dirty="0" smtClean="0">
              <a:latin typeface="210 맨발의청춘 L" pitchFamily="18" charset="-127"/>
              <a:ea typeface="210 맨발의청춘 L" pitchFamily="18" charset="-127"/>
            </a:endParaRPr>
          </a:p>
          <a:p>
            <a:pPr lvl="1">
              <a:lnSpc>
                <a:spcPct val="150000"/>
              </a:lnSpc>
            </a:pPr>
            <a:r>
              <a:rPr lang="en-US" altLang="ko-KR" sz="1700" dirty="0">
                <a:latin typeface="210 맨발의청춘 L" pitchFamily="18" charset="-127"/>
                <a:ea typeface="210 맨발의청춘 L" pitchFamily="18" charset="-127"/>
              </a:rPr>
              <a:t> </a:t>
            </a:r>
            <a:r>
              <a:rPr lang="en-US" altLang="ko-KR" sz="1700" dirty="0" smtClean="0">
                <a:latin typeface="210 맨발의청춘 L" pitchFamily="18" charset="-127"/>
                <a:ea typeface="210 맨발의청춘 L" pitchFamily="18" charset="-127"/>
              </a:rPr>
              <a:t> </a:t>
            </a:r>
            <a:r>
              <a:rPr lang="ko-KR" altLang="en-US" sz="1700" dirty="0" smtClean="0">
                <a:latin typeface="210 맨발의청춘 L" pitchFamily="18" charset="-127"/>
                <a:ea typeface="210 맨발의청춘 L" pitchFamily="18" charset="-127"/>
              </a:rPr>
              <a:t>의하여 보장됨                      </a:t>
            </a:r>
            <a:endParaRPr lang="en-US" altLang="ko-KR" sz="1700" dirty="0">
              <a:latin typeface="210 맨발의청춘 L" pitchFamily="18" charset="-127"/>
              <a:ea typeface="210 맨발의청춘 L" pitchFamily="18" charset="-127"/>
            </a:endParaRPr>
          </a:p>
          <a:p>
            <a:pPr>
              <a:lnSpc>
                <a:spcPct val="150000"/>
              </a:lnSpc>
            </a:pPr>
            <a:endParaRPr lang="ko-KR" altLang="en-US" sz="1700" dirty="0"/>
          </a:p>
        </p:txBody>
      </p:sp>
      <p:pic>
        <p:nvPicPr>
          <p:cNvPr id="29" name="Picture 2" descr="N:\2. 보관\PPT자료\픽토그램\236833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99186" y="4396047"/>
            <a:ext cx="1204485" cy="12044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128663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직사각형 16"/>
          <p:cNvSpPr/>
          <p:nvPr/>
        </p:nvSpPr>
        <p:spPr>
          <a:xfrm>
            <a:off x="-17233" y="1"/>
            <a:ext cx="3233968" cy="6858000"/>
          </a:xfrm>
          <a:prstGeom prst="rect">
            <a:avLst/>
          </a:prstGeom>
          <a:solidFill>
            <a:schemeClr val="accent5">
              <a:lumMod val="50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400" dirty="0">
              <a:latin typeface="210 맨발의청춘 L" pitchFamily="18" charset="-127"/>
              <a:ea typeface="210 맨발의청춘 L" pitchFamily="18" charset="-127"/>
            </a:endParaRPr>
          </a:p>
        </p:txBody>
      </p:sp>
      <p:sp>
        <p:nvSpPr>
          <p:cNvPr id="18" name="직사각형 17"/>
          <p:cNvSpPr/>
          <p:nvPr/>
        </p:nvSpPr>
        <p:spPr>
          <a:xfrm>
            <a:off x="-4552" y="6504039"/>
            <a:ext cx="3221286" cy="9673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210 맨발의청춘 L" pitchFamily="18" charset="-127"/>
              <a:ea typeface="210 맨발의청춘 L" pitchFamily="18" charset="-127"/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58474" y="1246717"/>
            <a:ext cx="63831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200" dirty="0" smtClean="0">
                <a:ln>
                  <a:solidFill>
                    <a:schemeClr val="accent1">
                      <a:alpha val="1000"/>
                    </a:schemeClr>
                  </a:solidFill>
                </a:ln>
                <a:solidFill>
                  <a:schemeClr val="bg1"/>
                </a:solidFill>
                <a:latin typeface="210 맨발의청춘 L" pitchFamily="18" charset="-127"/>
                <a:ea typeface="210 맨발의청춘 L" pitchFamily="18" charset="-127"/>
              </a:rPr>
              <a:t>01</a:t>
            </a:r>
            <a:endParaRPr lang="ko-KR" altLang="en-US" sz="3200" dirty="0">
              <a:ln>
                <a:solidFill>
                  <a:schemeClr val="accent1">
                    <a:alpha val="1000"/>
                  </a:schemeClr>
                </a:solidFill>
              </a:ln>
              <a:solidFill>
                <a:schemeClr val="bg1"/>
              </a:solidFill>
              <a:latin typeface="210 맨발의청춘 L" pitchFamily="18" charset="-127"/>
              <a:ea typeface="210 맨발의청춘 L" pitchFamily="18" charset="-127"/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461728" y="1399649"/>
            <a:ext cx="27550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 smtClean="0">
                <a:ln>
                  <a:solidFill>
                    <a:schemeClr val="accent1">
                      <a:alpha val="1000"/>
                    </a:schemeClr>
                  </a:solidFill>
                </a:ln>
                <a:solidFill>
                  <a:schemeClr val="bg1"/>
                </a:solidFill>
                <a:latin typeface="210 맨발의청춘 L" pitchFamily="18" charset="-127"/>
                <a:ea typeface="210 맨발의청춘 L" pitchFamily="18" charset="-127"/>
              </a:rPr>
              <a:t>흡연 부스 관련 현황</a:t>
            </a:r>
            <a:endParaRPr lang="ko-KR" altLang="en-US" b="1" dirty="0">
              <a:ln>
                <a:solidFill>
                  <a:schemeClr val="accent1">
                    <a:alpha val="1000"/>
                  </a:schemeClr>
                </a:solidFill>
              </a:ln>
              <a:solidFill>
                <a:schemeClr val="bg1"/>
              </a:solidFill>
              <a:latin typeface="210 맨발의청춘 L" pitchFamily="18" charset="-127"/>
              <a:ea typeface="210 맨발의청춘 L" pitchFamily="18" charset="-127"/>
            </a:endParaRPr>
          </a:p>
        </p:txBody>
      </p:sp>
      <p:cxnSp>
        <p:nvCxnSpPr>
          <p:cNvPr id="36" name="직선 연결선 35"/>
          <p:cNvCxnSpPr/>
          <p:nvPr/>
        </p:nvCxnSpPr>
        <p:spPr>
          <a:xfrm>
            <a:off x="579423" y="1768981"/>
            <a:ext cx="2637311" cy="6209"/>
          </a:xfrm>
          <a:prstGeom prst="line">
            <a:avLst/>
          </a:prstGeom>
          <a:ln w="12700"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" name="그룹 1"/>
          <p:cNvGrpSpPr/>
          <p:nvPr/>
        </p:nvGrpSpPr>
        <p:grpSpPr>
          <a:xfrm>
            <a:off x="5883265" y="745547"/>
            <a:ext cx="3574473" cy="714530"/>
            <a:chOff x="5920509" y="2573693"/>
            <a:chExt cx="3574473" cy="885342"/>
          </a:xfrm>
        </p:grpSpPr>
        <p:sp>
          <p:nvSpPr>
            <p:cNvPr id="20" name="직사각형 19"/>
            <p:cNvSpPr/>
            <p:nvPr/>
          </p:nvSpPr>
          <p:spPr>
            <a:xfrm>
              <a:off x="5920509" y="2573693"/>
              <a:ext cx="3574473" cy="885342"/>
            </a:xfrm>
            <a:prstGeom prst="rect">
              <a:avLst/>
            </a:prstGeom>
            <a:solidFill>
              <a:schemeClr val="tx1">
                <a:lumMod val="75000"/>
                <a:lumOff val="25000"/>
              </a:schemeClr>
            </a:soli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210 맨발의청춘 L" pitchFamily="18" charset="-127"/>
                <a:ea typeface="210 맨발의청춘 L" pitchFamily="18" charset="-127"/>
              </a:endParaRPr>
            </a:p>
          </p:txBody>
        </p:sp>
        <p:sp>
          <p:nvSpPr>
            <p:cNvPr id="21" name="TextBox 20"/>
            <p:cNvSpPr txBox="1"/>
            <p:nvPr/>
          </p:nvSpPr>
          <p:spPr>
            <a:xfrm>
              <a:off x="6643716" y="2824797"/>
              <a:ext cx="2093884" cy="49575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2000" dirty="0" smtClean="0">
                  <a:solidFill>
                    <a:schemeClr val="bg1"/>
                  </a:solidFill>
                  <a:latin typeface="210 맨발의청춘 L" pitchFamily="18" charset="-127"/>
                  <a:ea typeface="210 맨발의청춘 L" pitchFamily="18" charset="-127"/>
                </a:rPr>
                <a:t>흡연권 </a:t>
              </a:r>
              <a:r>
                <a:rPr lang="en-US" altLang="ko-KR" sz="2000" dirty="0" smtClean="0">
                  <a:solidFill>
                    <a:schemeClr val="bg1"/>
                  </a:solidFill>
                  <a:latin typeface="210 맨발의청춘 L" pitchFamily="18" charset="-127"/>
                  <a:ea typeface="210 맨발의청춘 L" pitchFamily="18" charset="-127"/>
                </a:rPr>
                <a:t>VS </a:t>
              </a:r>
              <a:r>
                <a:rPr lang="ko-KR" altLang="en-US" sz="2000" dirty="0" err="1" smtClean="0">
                  <a:solidFill>
                    <a:schemeClr val="bg1"/>
                  </a:solidFill>
                  <a:latin typeface="210 맨발의청춘 L" pitchFamily="18" charset="-127"/>
                  <a:ea typeface="210 맨발의청춘 L" pitchFamily="18" charset="-127"/>
                </a:rPr>
                <a:t>혐연권</a:t>
              </a:r>
              <a:endParaRPr lang="en-US" altLang="ko-KR" sz="2000" dirty="0" smtClean="0">
                <a:solidFill>
                  <a:schemeClr val="bg1"/>
                </a:solidFill>
                <a:latin typeface="210 맨발의청춘 L" pitchFamily="18" charset="-127"/>
                <a:ea typeface="210 맨발의청춘 L" pitchFamily="18" charset="-127"/>
              </a:endParaRPr>
            </a:p>
          </p:txBody>
        </p:sp>
      </p:grpSp>
      <p:sp>
        <p:nvSpPr>
          <p:cNvPr id="23" name="TextBox 22"/>
          <p:cNvSpPr txBox="1"/>
          <p:nvPr/>
        </p:nvSpPr>
        <p:spPr>
          <a:xfrm>
            <a:off x="5181601" y="5144047"/>
            <a:ext cx="461263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>
              <a:lnSpc>
                <a:spcPct val="150000"/>
              </a:lnSpc>
            </a:pPr>
            <a:r>
              <a:rPr lang="ko-KR" altLang="en-US" dirty="0" smtClean="0">
                <a:latin typeface="210 맨발의청춘 L" pitchFamily="18" charset="-127"/>
                <a:ea typeface="210 맨발의청춘 L" pitchFamily="18" charset="-127"/>
              </a:rPr>
              <a:t> </a:t>
            </a:r>
            <a:endParaRPr lang="en-US" altLang="ko-KR" dirty="0" smtClean="0">
              <a:latin typeface="210 맨발의청춘 L" pitchFamily="18" charset="-127"/>
              <a:ea typeface="210 맨발의청춘 L" pitchFamily="18" charset="-127"/>
            </a:endParaRPr>
          </a:p>
          <a:p>
            <a:pPr lvl="1">
              <a:lnSpc>
                <a:spcPct val="150000"/>
              </a:lnSpc>
            </a:pPr>
            <a:r>
              <a:rPr lang="en-US" altLang="ko-KR" dirty="0" smtClean="0">
                <a:solidFill>
                  <a:srgbClr val="C00000"/>
                </a:solidFill>
                <a:latin typeface="210 맨발의청춘 L" pitchFamily="18" charset="-127"/>
                <a:ea typeface="210 맨발의청춘 L" pitchFamily="18" charset="-127"/>
              </a:rPr>
              <a:t>→ </a:t>
            </a:r>
            <a:r>
              <a:rPr lang="ko-KR" altLang="en-US" dirty="0" smtClean="0">
                <a:solidFill>
                  <a:srgbClr val="C00000"/>
                </a:solidFill>
                <a:latin typeface="210 맨발의청춘 L" pitchFamily="18" charset="-127"/>
                <a:ea typeface="210 맨발의청춘 L" pitchFamily="18" charset="-127"/>
              </a:rPr>
              <a:t>흡연부스는 흡연권과 </a:t>
            </a:r>
            <a:r>
              <a:rPr lang="ko-KR" altLang="en-US" dirty="0" err="1" smtClean="0">
                <a:solidFill>
                  <a:srgbClr val="C00000"/>
                </a:solidFill>
                <a:latin typeface="210 맨발의청춘 L" pitchFamily="18" charset="-127"/>
                <a:ea typeface="210 맨발의청춘 L" pitchFamily="18" charset="-127"/>
              </a:rPr>
              <a:t>혐염권</a:t>
            </a:r>
            <a:r>
              <a:rPr lang="ko-KR" altLang="en-US" dirty="0" smtClean="0">
                <a:solidFill>
                  <a:srgbClr val="C00000"/>
                </a:solidFill>
                <a:latin typeface="210 맨발의청춘 L" pitchFamily="18" charset="-127"/>
                <a:ea typeface="210 맨발의청춘 L" pitchFamily="18" charset="-127"/>
              </a:rPr>
              <a:t> 동시 보장</a:t>
            </a:r>
            <a:endParaRPr lang="ko-KR" altLang="en-US" dirty="0">
              <a:latin typeface="210 맨발의청춘 L" pitchFamily="18" charset="-127"/>
              <a:ea typeface="210 맨발의청춘 L" pitchFamily="18" charset="-127"/>
            </a:endParaRPr>
          </a:p>
        </p:txBody>
      </p:sp>
      <p:pic>
        <p:nvPicPr>
          <p:cNvPr id="1029" name="Picture 5"/>
          <p:cNvPicPr>
            <a:picLocks noChangeAspect="1" noChangeArrowheads="1"/>
          </p:cNvPicPr>
          <p:nvPr/>
        </p:nvPicPr>
        <p:blipFill>
          <a:blip r:embed="rId3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72562" y="155185"/>
            <a:ext cx="1812466" cy="124446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cxnSp>
        <p:nvCxnSpPr>
          <p:cNvPr id="16" name="직선 연결선 15"/>
          <p:cNvCxnSpPr/>
          <p:nvPr/>
        </p:nvCxnSpPr>
        <p:spPr>
          <a:xfrm>
            <a:off x="7611588" y="1595120"/>
            <a:ext cx="0" cy="2624104"/>
          </a:xfrm>
          <a:prstGeom prst="line">
            <a:avLst/>
          </a:prstGeom>
          <a:ln w="28575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/>
          <p:cNvSpPr txBox="1"/>
          <p:nvPr/>
        </p:nvSpPr>
        <p:spPr>
          <a:xfrm>
            <a:off x="2946400" y="2207412"/>
            <a:ext cx="5120640" cy="29238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>
              <a:lnSpc>
                <a:spcPct val="150000"/>
              </a:lnSpc>
            </a:pPr>
            <a:r>
              <a:rPr lang="en-US" altLang="ko-KR" sz="1600" dirty="0" smtClean="0">
                <a:latin typeface="210 맨발의청춘 L" pitchFamily="18" charset="-127"/>
                <a:ea typeface="210 맨발의청춘 L" pitchFamily="18" charset="-127"/>
              </a:rPr>
              <a:t>-</a:t>
            </a:r>
            <a:r>
              <a:rPr lang="ko-KR" altLang="en-US" sz="1600" dirty="0">
                <a:latin typeface="210 맨발의청춘 L" pitchFamily="18" charset="-127"/>
                <a:ea typeface="210 맨발의청춘 L" pitchFamily="18" charset="-127"/>
              </a:rPr>
              <a:t>일정한 장소에서 </a:t>
            </a:r>
            <a:r>
              <a:rPr lang="ko-KR" altLang="en-US" sz="1600" dirty="0" smtClean="0">
                <a:solidFill>
                  <a:srgbClr val="055393"/>
                </a:solidFill>
                <a:latin typeface="210 맨발의청춘 L" pitchFamily="18" charset="-127"/>
                <a:ea typeface="210 맨발의청춘 L" pitchFamily="18" charset="-127"/>
              </a:rPr>
              <a:t> 담배를 </a:t>
            </a:r>
            <a:r>
              <a:rPr lang="ko-KR" altLang="en-US" sz="1600" dirty="0">
                <a:solidFill>
                  <a:srgbClr val="C00000"/>
                </a:solidFill>
                <a:latin typeface="210 맨발의청춘 L" pitchFamily="18" charset="-127"/>
                <a:ea typeface="210 맨발의청춘 L" pitchFamily="18" charset="-127"/>
              </a:rPr>
              <a:t>피울 수 있는 </a:t>
            </a:r>
            <a:r>
              <a:rPr lang="ko-KR" altLang="en-US" sz="1600" dirty="0">
                <a:solidFill>
                  <a:srgbClr val="055393"/>
                </a:solidFill>
                <a:latin typeface="210 맨발의청춘 L" pitchFamily="18" charset="-127"/>
                <a:ea typeface="210 맨발의청춘 L" pitchFamily="18" charset="-127"/>
              </a:rPr>
              <a:t>권리 </a:t>
            </a:r>
            <a:endParaRPr lang="en-US" altLang="ko-KR" sz="1600" dirty="0" smtClean="0">
              <a:solidFill>
                <a:srgbClr val="055393"/>
              </a:solidFill>
              <a:latin typeface="210 맨발의청춘 L" pitchFamily="18" charset="-127"/>
              <a:ea typeface="210 맨발의청춘 L" pitchFamily="18" charset="-127"/>
            </a:endParaRPr>
          </a:p>
          <a:p>
            <a:pPr lvl="1">
              <a:lnSpc>
                <a:spcPct val="150000"/>
              </a:lnSpc>
            </a:pPr>
            <a:endParaRPr lang="en-US" altLang="ko-KR" sz="1600" dirty="0">
              <a:latin typeface="210 맨발의청춘 L" pitchFamily="18" charset="-127"/>
              <a:ea typeface="210 맨발의청춘 L" pitchFamily="18" charset="-127"/>
            </a:endParaRPr>
          </a:p>
          <a:p>
            <a:pPr lvl="1">
              <a:lnSpc>
                <a:spcPct val="150000"/>
              </a:lnSpc>
            </a:pPr>
            <a:endParaRPr lang="en-US" altLang="ko-KR" sz="1600" dirty="0">
              <a:latin typeface="210 맨발의청춘 L" pitchFamily="18" charset="-127"/>
              <a:ea typeface="210 맨발의청춘 L" pitchFamily="18" charset="-127"/>
            </a:endParaRPr>
          </a:p>
          <a:p>
            <a:pPr lvl="1">
              <a:lnSpc>
                <a:spcPct val="150000"/>
              </a:lnSpc>
            </a:pPr>
            <a:r>
              <a:rPr lang="en-US" altLang="ko-KR" sz="1600" dirty="0" smtClean="0">
                <a:latin typeface="210 맨발의청춘 L" pitchFamily="18" charset="-127"/>
                <a:ea typeface="210 맨발의청춘 L" pitchFamily="18" charset="-127"/>
              </a:rPr>
              <a:t>-</a:t>
            </a:r>
            <a:r>
              <a:rPr lang="ko-KR" altLang="en-US" sz="1600" dirty="0" smtClean="0">
                <a:latin typeface="210 맨발의청춘 L" pitchFamily="18" charset="-127"/>
                <a:ea typeface="210 맨발의청춘 L" pitchFamily="18" charset="-127"/>
              </a:rPr>
              <a:t>인간의 존엄과 행복추구권에 근거하여 보장됨</a:t>
            </a:r>
            <a:endParaRPr lang="en-US" altLang="ko-KR" sz="1600" dirty="0" smtClean="0">
              <a:latin typeface="210 맨발의청춘 L" pitchFamily="18" charset="-127"/>
              <a:ea typeface="210 맨발의청춘 L" pitchFamily="18" charset="-127"/>
            </a:endParaRPr>
          </a:p>
          <a:p>
            <a:pPr lvl="1">
              <a:lnSpc>
                <a:spcPct val="150000"/>
              </a:lnSpc>
            </a:pPr>
            <a:r>
              <a:rPr lang="en-US" altLang="ko-KR" sz="1600" dirty="0">
                <a:latin typeface="210 맨발의청춘 L" pitchFamily="18" charset="-127"/>
                <a:ea typeface="210 맨발의청춘 L" pitchFamily="18" charset="-127"/>
              </a:rPr>
              <a:t> </a:t>
            </a:r>
            <a:r>
              <a:rPr lang="en-US" altLang="ko-KR" sz="1600" dirty="0" smtClean="0">
                <a:latin typeface="210 맨발의청춘 L" pitchFamily="18" charset="-127"/>
                <a:ea typeface="210 맨발의청춘 L" pitchFamily="18" charset="-127"/>
              </a:rPr>
              <a:t>                                              </a:t>
            </a:r>
            <a:r>
              <a:rPr lang="ko-KR" altLang="en-US" sz="1600" dirty="0" smtClean="0">
                <a:latin typeface="210 맨발의청춘 L" pitchFamily="18" charset="-127"/>
                <a:ea typeface="210 맨발의청춘 L" pitchFamily="18" charset="-127"/>
              </a:rPr>
              <a:t>  </a:t>
            </a:r>
            <a:endParaRPr lang="en-US" altLang="ko-KR" sz="1600" dirty="0">
              <a:latin typeface="210 맨발의청춘 L" pitchFamily="18" charset="-127"/>
              <a:ea typeface="210 맨발의청춘 L" pitchFamily="18" charset="-127"/>
            </a:endParaRPr>
          </a:p>
          <a:p>
            <a:pPr lvl="1">
              <a:lnSpc>
                <a:spcPct val="150000"/>
              </a:lnSpc>
            </a:pPr>
            <a:r>
              <a:rPr lang="en-US" altLang="ko-KR" sz="1600" dirty="0" smtClean="0">
                <a:latin typeface="210 맨발의청춘 L" pitchFamily="18" charset="-127"/>
                <a:ea typeface="210 맨발의청춘 L" pitchFamily="18" charset="-127"/>
              </a:rPr>
              <a:t>  </a:t>
            </a:r>
          </a:p>
          <a:p>
            <a:pPr>
              <a:lnSpc>
                <a:spcPct val="250000"/>
              </a:lnSpc>
            </a:pPr>
            <a:endParaRPr lang="ko-KR" altLang="en-US" sz="1600" dirty="0"/>
          </a:p>
        </p:txBody>
      </p:sp>
      <p:sp>
        <p:nvSpPr>
          <p:cNvPr id="27" name="TextBox 26"/>
          <p:cNvSpPr txBox="1"/>
          <p:nvPr/>
        </p:nvSpPr>
        <p:spPr>
          <a:xfrm>
            <a:off x="7406640" y="2121900"/>
            <a:ext cx="502920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>
              <a:lnSpc>
                <a:spcPct val="150000"/>
              </a:lnSpc>
            </a:pPr>
            <a:r>
              <a:rPr lang="en-US" altLang="ko-KR" sz="1600" dirty="0" smtClean="0">
                <a:latin typeface="210 맨발의청춘 L" pitchFamily="18" charset="-127"/>
                <a:ea typeface="210 맨발의청춘 L" pitchFamily="18" charset="-127"/>
              </a:rPr>
              <a:t>-</a:t>
            </a:r>
            <a:r>
              <a:rPr lang="ko-KR" altLang="en-US" sz="1600" dirty="0">
                <a:latin typeface="210 맨발의청춘 L" pitchFamily="18" charset="-127"/>
                <a:ea typeface="210 맨발의청춘 L" pitchFamily="18" charset="-127"/>
              </a:rPr>
              <a:t>담배를 피우지 않는 사람이 공공장소에서 </a:t>
            </a:r>
            <a:endParaRPr lang="en-US" altLang="ko-KR" sz="1600" dirty="0" smtClean="0">
              <a:latin typeface="210 맨발의청춘 L" pitchFamily="18" charset="-127"/>
              <a:ea typeface="210 맨발의청춘 L" pitchFamily="18" charset="-127"/>
            </a:endParaRPr>
          </a:p>
          <a:p>
            <a:pPr lvl="1">
              <a:lnSpc>
                <a:spcPct val="150000"/>
              </a:lnSpc>
            </a:pPr>
            <a:r>
              <a:rPr lang="ko-KR" altLang="en-US" sz="1600" dirty="0" smtClean="0">
                <a:solidFill>
                  <a:srgbClr val="055393"/>
                </a:solidFill>
                <a:latin typeface="210 맨발의청춘 L" pitchFamily="18" charset="-127"/>
                <a:ea typeface="210 맨발의청춘 L" pitchFamily="18" charset="-127"/>
              </a:rPr>
              <a:t>  담배 </a:t>
            </a:r>
            <a:r>
              <a:rPr lang="ko-KR" altLang="en-US" sz="1600" dirty="0">
                <a:solidFill>
                  <a:srgbClr val="055393"/>
                </a:solidFill>
                <a:latin typeface="210 맨발의청춘 L" pitchFamily="18" charset="-127"/>
                <a:ea typeface="210 맨발의청춘 L" pitchFamily="18" charset="-127"/>
              </a:rPr>
              <a:t>연기를 맡는 것을 </a:t>
            </a:r>
            <a:r>
              <a:rPr lang="ko-KR" altLang="en-US" sz="1600" dirty="0">
                <a:solidFill>
                  <a:srgbClr val="C00000"/>
                </a:solidFill>
                <a:latin typeface="210 맨발의청춘 L" pitchFamily="18" charset="-127"/>
                <a:ea typeface="210 맨발의청춘 L" pitchFamily="18" charset="-127"/>
              </a:rPr>
              <a:t>거부할 수 있는 </a:t>
            </a:r>
            <a:r>
              <a:rPr lang="ko-KR" altLang="en-US" sz="1600" dirty="0" smtClean="0">
                <a:solidFill>
                  <a:srgbClr val="055393"/>
                </a:solidFill>
                <a:latin typeface="210 맨발의청춘 L" pitchFamily="18" charset="-127"/>
                <a:ea typeface="210 맨발의청춘 L" pitchFamily="18" charset="-127"/>
              </a:rPr>
              <a:t>권리</a:t>
            </a:r>
            <a:endParaRPr lang="en-US" altLang="ko-KR" sz="1600" dirty="0">
              <a:latin typeface="210 맨발의청춘 L" pitchFamily="18" charset="-127"/>
              <a:ea typeface="210 맨발의청춘 L" pitchFamily="18" charset="-127"/>
            </a:endParaRPr>
          </a:p>
          <a:p>
            <a:pPr lvl="1">
              <a:lnSpc>
                <a:spcPct val="150000"/>
              </a:lnSpc>
            </a:pPr>
            <a:endParaRPr lang="en-US" altLang="ko-KR" sz="1600" dirty="0" smtClean="0">
              <a:latin typeface="210 맨발의청춘 L" pitchFamily="18" charset="-127"/>
              <a:ea typeface="210 맨발의청춘 L" pitchFamily="18" charset="-127"/>
            </a:endParaRPr>
          </a:p>
          <a:p>
            <a:pPr lvl="1">
              <a:lnSpc>
                <a:spcPct val="150000"/>
              </a:lnSpc>
            </a:pPr>
            <a:r>
              <a:rPr lang="en-US" altLang="ko-KR" sz="1600" dirty="0" smtClean="0">
                <a:latin typeface="210 맨발의청춘 L" pitchFamily="18" charset="-127"/>
                <a:ea typeface="210 맨발의청춘 L" pitchFamily="18" charset="-127"/>
              </a:rPr>
              <a:t>-</a:t>
            </a:r>
            <a:r>
              <a:rPr lang="ko-KR" altLang="en-US" sz="1600" dirty="0" smtClean="0">
                <a:latin typeface="210 맨발의청춘 L" pitchFamily="18" charset="-127"/>
                <a:ea typeface="210 맨발의청춘 L" pitchFamily="18" charset="-127"/>
              </a:rPr>
              <a:t>인간의 존엄</a:t>
            </a:r>
            <a:r>
              <a:rPr lang="en-US" altLang="ko-KR" sz="1600" dirty="0" smtClean="0">
                <a:latin typeface="210 맨발의청춘 L" pitchFamily="18" charset="-127"/>
                <a:ea typeface="210 맨발의청춘 L" pitchFamily="18" charset="-127"/>
              </a:rPr>
              <a:t>, </a:t>
            </a:r>
            <a:r>
              <a:rPr lang="ko-KR" altLang="en-US" sz="1600" dirty="0" smtClean="0">
                <a:latin typeface="210 맨발의청춘 L" pitchFamily="18" charset="-127"/>
                <a:ea typeface="210 맨발의청춘 L" pitchFamily="18" charset="-127"/>
              </a:rPr>
              <a:t>행복추구권</a:t>
            </a:r>
            <a:r>
              <a:rPr lang="en-US" altLang="ko-KR" sz="1600" dirty="0" smtClean="0">
                <a:latin typeface="210 맨발의청춘 L" pitchFamily="18" charset="-127"/>
                <a:ea typeface="210 맨발의청춘 L" pitchFamily="18" charset="-127"/>
              </a:rPr>
              <a:t>, </a:t>
            </a:r>
            <a:r>
              <a:rPr lang="ko-KR" altLang="en-US" sz="1600" dirty="0" err="1" smtClean="0">
                <a:latin typeface="210 맨발의청춘 L" pitchFamily="18" charset="-127"/>
                <a:ea typeface="210 맨발의청춘 L" pitchFamily="18" charset="-127"/>
              </a:rPr>
              <a:t>건강권</a:t>
            </a:r>
            <a:r>
              <a:rPr lang="en-US" altLang="ko-KR" sz="1600" dirty="0">
                <a:latin typeface="210 맨발의청춘 L" pitchFamily="18" charset="-127"/>
                <a:ea typeface="210 맨발의청춘 L" pitchFamily="18" charset="-127"/>
              </a:rPr>
              <a:t>, </a:t>
            </a:r>
            <a:r>
              <a:rPr lang="ko-KR" altLang="en-US" sz="1600" dirty="0">
                <a:latin typeface="210 맨발의청춘 L" pitchFamily="18" charset="-127"/>
                <a:ea typeface="210 맨발의청춘 L" pitchFamily="18" charset="-127"/>
              </a:rPr>
              <a:t>생명권에 </a:t>
            </a:r>
            <a:endParaRPr lang="en-US" altLang="ko-KR" sz="1600" dirty="0" smtClean="0">
              <a:latin typeface="210 맨발의청춘 L" pitchFamily="18" charset="-127"/>
              <a:ea typeface="210 맨발의청춘 L" pitchFamily="18" charset="-127"/>
            </a:endParaRPr>
          </a:p>
          <a:p>
            <a:pPr lvl="1">
              <a:lnSpc>
                <a:spcPct val="150000"/>
              </a:lnSpc>
            </a:pPr>
            <a:r>
              <a:rPr lang="en-US" altLang="ko-KR" sz="1600" dirty="0">
                <a:latin typeface="210 맨발의청춘 L" pitchFamily="18" charset="-127"/>
                <a:ea typeface="210 맨발의청춘 L" pitchFamily="18" charset="-127"/>
              </a:rPr>
              <a:t> </a:t>
            </a:r>
            <a:r>
              <a:rPr lang="en-US" altLang="ko-KR" sz="1600" dirty="0" smtClean="0">
                <a:latin typeface="210 맨발의청춘 L" pitchFamily="18" charset="-127"/>
                <a:ea typeface="210 맨발의청춘 L" pitchFamily="18" charset="-127"/>
              </a:rPr>
              <a:t> </a:t>
            </a:r>
            <a:r>
              <a:rPr lang="ko-KR" altLang="en-US" sz="1600" dirty="0" smtClean="0">
                <a:latin typeface="210 맨발의청춘 L" pitchFamily="18" charset="-127"/>
                <a:ea typeface="210 맨발의청춘 L" pitchFamily="18" charset="-127"/>
              </a:rPr>
              <a:t>의하여 보장됨                      </a:t>
            </a:r>
            <a:endParaRPr lang="en-US" altLang="ko-KR" sz="1600" dirty="0">
              <a:latin typeface="210 맨발의청춘 L" pitchFamily="18" charset="-127"/>
              <a:ea typeface="210 맨발의청춘 L" pitchFamily="18" charset="-127"/>
            </a:endParaRPr>
          </a:p>
          <a:p>
            <a:pPr>
              <a:lnSpc>
                <a:spcPct val="150000"/>
              </a:lnSpc>
            </a:pPr>
            <a:endParaRPr lang="ko-KR" altLang="en-US" sz="1600" dirty="0"/>
          </a:p>
        </p:txBody>
      </p:sp>
      <p:pic>
        <p:nvPicPr>
          <p:cNvPr id="29" name="Picture 2" descr="N:\2. 보관\PPT자료\픽토그램\236833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99186" y="4396047"/>
            <a:ext cx="1204485" cy="12044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9" name="직사각형 18">
            <a:extLst>
              <a:ext uri="{FF2B5EF4-FFF2-40B4-BE49-F238E27FC236}">
                <a16:creationId xmlns:a16="http://schemas.microsoft.com/office/drawing/2014/main" xmlns="" id="{C8B48A0C-D601-4E90-9AA0-A73B3675AD00}"/>
              </a:ext>
            </a:extLst>
          </p:cNvPr>
          <p:cNvSpPr/>
          <p:nvPr/>
        </p:nvSpPr>
        <p:spPr>
          <a:xfrm>
            <a:off x="3216735" y="2127949"/>
            <a:ext cx="9003491" cy="3480705"/>
          </a:xfrm>
          <a:prstGeom prst="rect">
            <a:avLst/>
          </a:prstGeom>
          <a:solidFill>
            <a:schemeClr val="bg2">
              <a:lumMod val="90000"/>
              <a:alpha val="9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endParaRPr lang="en-US" altLang="ko-KR" sz="3200" b="1" dirty="0" smtClean="0">
              <a:solidFill>
                <a:srgbClr val="C00000"/>
              </a:solidFill>
              <a:latin typeface="210 맨발의청춘 L" pitchFamily="18" charset="-127"/>
              <a:ea typeface="210 맨발의청춘 L" pitchFamily="18" charset="-127"/>
            </a:endParaRPr>
          </a:p>
          <a:p>
            <a:pPr algn="ctr">
              <a:lnSpc>
                <a:spcPct val="150000"/>
              </a:lnSpc>
            </a:pPr>
            <a:endParaRPr lang="en-US" altLang="ko-KR" sz="3200" b="1" dirty="0">
              <a:solidFill>
                <a:srgbClr val="C00000"/>
              </a:solidFill>
              <a:latin typeface="210 맨발의청춘 L" pitchFamily="18" charset="-127"/>
              <a:ea typeface="210 맨발의청춘 L" pitchFamily="18" charset="-127"/>
            </a:endParaRPr>
          </a:p>
          <a:p>
            <a:pPr algn="ctr">
              <a:lnSpc>
                <a:spcPct val="150000"/>
              </a:lnSpc>
            </a:pPr>
            <a:r>
              <a:rPr lang="en-US" altLang="ko-KR" sz="3200" b="1" dirty="0" smtClean="0">
                <a:solidFill>
                  <a:srgbClr val="C00000"/>
                </a:solidFill>
                <a:latin typeface="210 맨발의청춘 L" pitchFamily="18" charset="-127"/>
                <a:ea typeface="210 맨발의청춘 L" pitchFamily="18" charset="-127"/>
              </a:rPr>
              <a:t>BUT,</a:t>
            </a:r>
            <a:r>
              <a:rPr lang="ko-KR" altLang="en-US" sz="3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210 맨발의청춘 L" pitchFamily="18" charset="-127"/>
                <a:ea typeface="210 맨발의청춘 L" pitchFamily="18" charset="-127"/>
              </a:rPr>
              <a:t> </a:t>
            </a:r>
            <a:r>
              <a:rPr lang="ko-KR" altLang="en-US" sz="32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210 맨발의청춘 L" pitchFamily="18" charset="-127"/>
                <a:ea typeface="210 맨발의청춘 L" pitchFamily="18" charset="-127"/>
              </a:rPr>
              <a:t>서울시 </a:t>
            </a:r>
            <a:r>
              <a:rPr lang="ko-KR" altLang="en-US" sz="3200" b="1" dirty="0" smtClean="0">
                <a:solidFill>
                  <a:srgbClr val="055393"/>
                </a:solidFill>
                <a:latin typeface="210 맨발의청춘 L" pitchFamily="18" charset="-127"/>
                <a:ea typeface="210 맨발의청춘 L" pitchFamily="18" charset="-127"/>
              </a:rPr>
              <a:t>흡연 부스시설</a:t>
            </a:r>
            <a:r>
              <a:rPr lang="ko-KR" altLang="en-US" sz="32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210 맨발의청춘 L" pitchFamily="18" charset="-127"/>
                <a:ea typeface="210 맨발의청춘 L" pitchFamily="18" charset="-127"/>
              </a:rPr>
              <a:t>은 </a:t>
            </a:r>
            <a:r>
              <a:rPr lang="en-US" altLang="ko-KR" sz="3200" b="1" dirty="0" smtClean="0">
                <a:solidFill>
                  <a:srgbClr val="055393"/>
                </a:solidFill>
                <a:latin typeface="210 맨발의청춘 L" pitchFamily="18" charset="-127"/>
                <a:ea typeface="210 맨발의청춘 L" pitchFamily="18" charset="-127"/>
              </a:rPr>
              <a:t>11</a:t>
            </a:r>
            <a:r>
              <a:rPr lang="ko-KR" altLang="en-US" sz="3200" b="1" dirty="0" smtClean="0">
                <a:solidFill>
                  <a:srgbClr val="055393"/>
                </a:solidFill>
                <a:latin typeface="210 맨발의청춘 L" pitchFamily="18" charset="-127"/>
                <a:ea typeface="210 맨발의청춘 L" pitchFamily="18" charset="-127"/>
              </a:rPr>
              <a:t>개 자치구</a:t>
            </a:r>
            <a:r>
              <a:rPr lang="ko-KR" altLang="en-US" sz="32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210 맨발의청춘 L" pitchFamily="18" charset="-127"/>
                <a:ea typeface="210 맨발의청춘 L" pitchFamily="18" charset="-127"/>
              </a:rPr>
              <a:t>에 </a:t>
            </a:r>
            <a:r>
              <a:rPr lang="en-US" altLang="ko-KR" sz="3200" b="1" dirty="0" smtClean="0">
                <a:solidFill>
                  <a:srgbClr val="055393"/>
                </a:solidFill>
                <a:latin typeface="210 맨발의청춘 L" pitchFamily="18" charset="-127"/>
                <a:ea typeface="210 맨발의청춘 L" pitchFamily="18" charset="-127"/>
              </a:rPr>
              <a:t>43</a:t>
            </a:r>
            <a:r>
              <a:rPr lang="ko-KR" altLang="en-US" sz="3200" b="1" dirty="0" smtClean="0">
                <a:solidFill>
                  <a:srgbClr val="055393"/>
                </a:solidFill>
                <a:latin typeface="210 맨발의청춘 L" pitchFamily="18" charset="-127"/>
                <a:ea typeface="210 맨발의청춘 L" pitchFamily="18" charset="-127"/>
              </a:rPr>
              <a:t>개</a:t>
            </a:r>
            <a:endParaRPr lang="en-US" altLang="ko-KR" sz="3200" b="1" dirty="0" smtClean="0">
              <a:solidFill>
                <a:srgbClr val="055393"/>
              </a:solidFill>
              <a:latin typeface="210 맨발의청춘 L" pitchFamily="18" charset="-127"/>
              <a:ea typeface="210 맨발의청춘 L" pitchFamily="18" charset="-127"/>
            </a:endParaRPr>
          </a:p>
          <a:p>
            <a:pPr algn="ctr">
              <a:lnSpc>
                <a:spcPct val="150000"/>
              </a:lnSpc>
            </a:pPr>
            <a:r>
              <a:rPr lang="en-US" altLang="ko-KR" sz="28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210 맨발의청춘 L" pitchFamily="18" charset="-127"/>
                <a:ea typeface="210 맨발의청춘 L" pitchFamily="18" charset="-127"/>
              </a:rPr>
              <a:t>-&gt; </a:t>
            </a:r>
            <a:r>
              <a:rPr lang="ko-KR" altLang="en-US" sz="28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210 맨발의청춘 L" pitchFamily="18" charset="-127"/>
                <a:ea typeface="210 맨발의청춘 L" pitchFamily="18" charset="-127"/>
              </a:rPr>
              <a:t>턱없이 </a:t>
            </a:r>
            <a:r>
              <a:rPr lang="ko-KR" altLang="en-US" sz="2800" b="1" dirty="0" smtClean="0">
                <a:solidFill>
                  <a:srgbClr val="C00000"/>
                </a:solidFill>
                <a:latin typeface="210 맨발의청춘 L" pitchFamily="18" charset="-127"/>
                <a:ea typeface="210 맨발의청춘 L" pitchFamily="18" charset="-127"/>
              </a:rPr>
              <a:t>부족한 흡연부스 시설의 공급</a:t>
            </a:r>
            <a:r>
              <a:rPr lang="ko-KR" altLang="en-US" sz="28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210 맨발의청춘 L" pitchFamily="18" charset="-127"/>
                <a:ea typeface="210 맨발의청춘 L" pitchFamily="18" charset="-127"/>
              </a:rPr>
              <a:t>으로 인해</a:t>
            </a:r>
            <a:endParaRPr lang="en-US" altLang="ko-KR" sz="2800" b="1" dirty="0" smtClean="0">
              <a:solidFill>
                <a:schemeClr val="tx1">
                  <a:lumMod val="85000"/>
                  <a:lumOff val="15000"/>
                </a:schemeClr>
              </a:solidFill>
              <a:latin typeface="210 맨발의청춘 L" pitchFamily="18" charset="-127"/>
              <a:ea typeface="210 맨발의청춘 L" pitchFamily="18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28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210 맨발의청춘 L" pitchFamily="18" charset="-127"/>
                <a:ea typeface="210 맨발의청춘 L" pitchFamily="18" charset="-127"/>
              </a:rPr>
              <a:t>흡연자도 비흡연자도 괴로운 상황 </a:t>
            </a:r>
            <a:endParaRPr lang="en-US" altLang="ko-KR" sz="2800" b="1" dirty="0" smtClean="0">
              <a:solidFill>
                <a:schemeClr val="tx1">
                  <a:lumMod val="85000"/>
                  <a:lumOff val="15000"/>
                </a:schemeClr>
              </a:solidFill>
              <a:latin typeface="210 맨발의청춘 L" pitchFamily="18" charset="-127"/>
              <a:ea typeface="210 맨발의청춘 L" pitchFamily="18" charset="-127"/>
            </a:endParaRPr>
          </a:p>
          <a:p>
            <a:pPr algn="ctr">
              <a:lnSpc>
                <a:spcPct val="150000"/>
              </a:lnSpc>
            </a:pPr>
            <a:endParaRPr lang="en-US" altLang="ko-KR" sz="3200" b="1" dirty="0">
              <a:solidFill>
                <a:schemeClr val="tx1">
                  <a:lumMod val="85000"/>
                  <a:lumOff val="15000"/>
                </a:schemeClr>
              </a:solidFill>
              <a:latin typeface="210 맨발의청춘 L" pitchFamily="18" charset="-127"/>
              <a:ea typeface="210 맨발의청춘 L" pitchFamily="18" charset="-127"/>
            </a:endParaRPr>
          </a:p>
          <a:p>
            <a:pPr algn="ctr">
              <a:lnSpc>
                <a:spcPct val="150000"/>
              </a:lnSpc>
            </a:pPr>
            <a:endParaRPr lang="en-US" altLang="ko-KR" sz="3200" b="1" dirty="0">
              <a:solidFill>
                <a:srgbClr val="C00000"/>
              </a:solidFill>
              <a:latin typeface="210 맨발의청춘 L" pitchFamily="18" charset="-127"/>
              <a:ea typeface="210 맨발의청춘 L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9725003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직사각형 59"/>
          <p:cNvSpPr/>
          <p:nvPr/>
        </p:nvSpPr>
        <p:spPr>
          <a:xfrm>
            <a:off x="-17233" y="1"/>
            <a:ext cx="3233968" cy="6858000"/>
          </a:xfrm>
          <a:prstGeom prst="rect">
            <a:avLst/>
          </a:prstGeom>
          <a:solidFill>
            <a:schemeClr val="accent5">
              <a:lumMod val="50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400" dirty="0">
              <a:latin typeface="210 맨발의청춘 L" pitchFamily="18" charset="-127"/>
              <a:ea typeface="210 맨발의청춘 L" pitchFamily="18" charset="-127"/>
            </a:endParaRPr>
          </a:p>
        </p:txBody>
      </p:sp>
      <p:sp>
        <p:nvSpPr>
          <p:cNvPr id="58" name="직사각형 57"/>
          <p:cNvSpPr/>
          <p:nvPr/>
        </p:nvSpPr>
        <p:spPr>
          <a:xfrm>
            <a:off x="-4552" y="6504039"/>
            <a:ext cx="3221286" cy="9673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210 맨발의청춘 L" pitchFamily="18" charset="-127"/>
              <a:ea typeface="210 맨발의청춘 L" pitchFamily="18" charset="-127"/>
            </a:endParaRPr>
          </a:p>
        </p:txBody>
      </p:sp>
      <p:sp>
        <p:nvSpPr>
          <p:cNvPr id="44" name="TextBox 43"/>
          <p:cNvSpPr txBox="1"/>
          <p:nvPr/>
        </p:nvSpPr>
        <p:spPr>
          <a:xfrm>
            <a:off x="27216" y="1246717"/>
            <a:ext cx="70083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200" dirty="0" smtClean="0">
                <a:ln>
                  <a:solidFill>
                    <a:schemeClr val="accent1">
                      <a:alpha val="1000"/>
                    </a:schemeClr>
                  </a:solidFill>
                </a:ln>
                <a:solidFill>
                  <a:schemeClr val="bg1"/>
                </a:solidFill>
                <a:latin typeface="210 맨발의청춘 L" pitchFamily="18" charset="-127"/>
                <a:ea typeface="210 맨발의청춘 L" pitchFamily="18" charset="-127"/>
              </a:rPr>
              <a:t>02</a:t>
            </a:r>
            <a:endParaRPr lang="ko-KR" altLang="en-US" sz="3200" dirty="0">
              <a:ln>
                <a:solidFill>
                  <a:schemeClr val="accent1">
                    <a:alpha val="1000"/>
                  </a:schemeClr>
                </a:solidFill>
              </a:ln>
              <a:solidFill>
                <a:schemeClr val="bg1"/>
              </a:solidFill>
              <a:latin typeface="210 맨발의청춘 L" pitchFamily="18" charset="-127"/>
              <a:ea typeface="210 맨발의청춘 L" pitchFamily="18" charset="-127"/>
            </a:endParaRPr>
          </a:p>
        </p:txBody>
      </p:sp>
      <p:sp>
        <p:nvSpPr>
          <p:cNvPr id="45" name="TextBox 44"/>
          <p:cNvSpPr txBox="1"/>
          <p:nvPr/>
        </p:nvSpPr>
        <p:spPr>
          <a:xfrm>
            <a:off x="648166" y="874404"/>
            <a:ext cx="249889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 smtClean="0">
                <a:solidFill>
                  <a:schemeClr val="bg1"/>
                </a:solidFill>
                <a:latin typeface="210 맨발의청춘 L" pitchFamily="18" charset="-127"/>
                <a:ea typeface="210 맨발의청춘 L" pitchFamily="18" charset="-127"/>
              </a:rPr>
              <a:t>해결적 문제  정의</a:t>
            </a:r>
            <a:r>
              <a:rPr lang="en-US" altLang="ko-KR" b="1" dirty="0" smtClean="0">
                <a:solidFill>
                  <a:schemeClr val="bg1"/>
                </a:solidFill>
                <a:latin typeface="210 맨발의청춘 L" pitchFamily="18" charset="-127"/>
                <a:ea typeface="210 맨발의청춘 L" pitchFamily="18" charset="-127"/>
              </a:rPr>
              <a:t> </a:t>
            </a:r>
          </a:p>
          <a:p>
            <a:pPr algn="ctr"/>
            <a:r>
              <a:rPr lang="ko-KR" altLang="en-US" b="1" dirty="0" smtClean="0">
                <a:solidFill>
                  <a:schemeClr val="bg1"/>
                </a:solidFill>
                <a:latin typeface="210 맨발의청춘 L" pitchFamily="18" charset="-127"/>
                <a:ea typeface="210 맨발의청춘 L" pitchFamily="18" charset="-127"/>
              </a:rPr>
              <a:t>및 </a:t>
            </a:r>
            <a:endParaRPr lang="en-US" altLang="ko-KR" b="1" dirty="0" smtClean="0">
              <a:solidFill>
                <a:schemeClr val="bg1"/>
              </a:solidFill>
              <a:latin typeface="210 맨발의청춘 L" pitchFamily="18" charset="-127"/>
              <a:ea typeface="210 맨발의청춘 L" pitchFamily="18" charset="-127"/>
            </a:endParaRPr>
          </a:p>
          <a:p>
            <a:pPr algn="ctr"/>
            <a:r>
              <a:rPr lang="ko-KR" altLang="en-US" b="1" dirty="0" smtClean="0">
                <a:solidFill>
                  <a:schemeClr val="bg1"/>
                </a:solidFill>
                <a:latin typeface="210 맨발의청춘 L" pitchFamily="18" charset="-127"/>
                <a:ea typeface="210 맨발의청춘 L" pitchFamily="18" charset="-127"/>
              </a:rPr>
              <a:t>주제 선정 </a:t>
            </a:r>
            <a:r>
              <a:rPr lang="ko-KR" altLang="en-US" b="1" dirty="0">
                <a:solidFill>
                  <a:schemeClr val="bg1"/>
                </a:solidFill>
                <a:latin typeface="210 맨발의청춘 L" pitchFamily="18" charset="-127"/>
                <a:ea typeface="210 맨발의청춘 L" pitchFamily="18" charset="-127"/>
              </a:rPr>
              <a:t>이</a:t>
            </a:r>
            <a:r>
              <a:rPr lang="ko-KR" altLang="en-US" b="1" dirty="0" smtClean="0">
                <a:solidFill>
                  <a:schemeClr val="bg1"/>
                </a:solidFill>
                <a:latin typeface="210 맨발의청춘 L" pitchFamily="18" charset="-127"/>
                <a:ea typeface="210 맨발의청춘 L" pitchFamily="18" charset="-127"/>
              </a:rPr>
              <a:t>유 </a:t>
            </a:r>
            <a:endParaRPr lang="en-US" altLang="ko-KR" b="1" dirty="0">
              <a:solidFill>
                <a:schemeClr val="bg1"/>
              </a:solidFill>
              <a:latin typeface="210 맨발의청춘 L" pitchFamily="18" charset="-127"/>
              <a:ea typeface="210 맨발의청춘 L" pitchFamily="18" charset="-127"/>
            </a:endParaRPr>
          </a:p>
        </p:txBody>
      </p:sp>
      <p:cxnSp>
        <p:nvCxnSpPr>
          <p:cNvPr id="46" name="직선 연결선 45"/>
          <p:cNvCxnSpPr/>
          <p:nvPr/>
        </p:nvCxnSpPr>
        <p:spPr>
          <a:xfrm>
            <a:off x="648166" y="1768981"/>
            <a:ext cx="2568568" cy="6209"/>
          </a:xfrm>
          <a:prstGeom prst="line">
            <a:avLst/>
          </a:prstGeom>
          <a:ln w="12700"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/>
          <p:cNvSpPr txBox="1"/>
          <p:nvPr/>
        </p:nvSpPr>
        <p:spPr>
          <a:xfrm>
            <a:off x="3474720" y="1423067"/>
            <a:ext cx="855471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dirty="0" smtClean="0">
                <a:latin typeface="210 맨발의청춘 L" pitchFamily="18" charset="-127"/>
                <a:ea typeface="210 맨발의청춘 L" pitchFamily="18" charset="-127"/>
              </a:rPr>
              <a:t>서울시 자치구별 </a:t>
            </a:r>
            <a:r>
              <a:rPr lang="ko-KR" altLang="en-US" dirty="0" smtClean="0">
                <a:solidFill>
                  <a:srgbClr val="055393"/>
                </a:solidFill>
                <a:latin typeface="210 맨발의청춘 L" pitchFamily="18" charset="-127"/>
                <a:ea typeface="210 맨발의청춘 L" pitchFamily="18" charset="-127"/>
              </a:rPr>
              <a:t>인구관련 변수</a:t>
            </a:r>
            <a:r>
              <a:rPr lang="en-US" altLang="ko-KR" dirty="0" smtClean="0">
                <a:solidFill>
                  <a:srgbClr val="055393"/>
                </a:solidFill>
                <a:latin typeface="210 맨발의청춘 L" pitchFamily="18" charset="-127"/>
                <a:ea typeface="210 맨발의청춘 L" pitchFamily="18" charset="-127"/>
              </a:rPr>
              <a:t>, </a:t>
            </a:r>
            <a:r>
              <a:rPr lang="ko-KR" altLang="en-US" dirty="0" smtClean="0">
                <a:solidFill>
                  <a:srgbClr val="055393"/>
                </a:solidFill>
                <a:latin typeface="210 맨발의청춘 L" pitchFamily="18" charset="-127"/>
                <a:ea typeface="210 맨발의청춘 L" pitchFamily="18" charset="-127"/>
              </a:rPr>
              <a:t>위치관련변수</a:t>
            </a:r>
            <a:r>
              <a:rPr lang="en-US" altLang="ko-KR" dirty="0" smtClean="0">
                <a:solidFill>
                  <a:srgbClr val="055393"/>
                </a:solidFill>
                <a:latin typeface="210 맨발의청춘 L" pitchFamily="18" charset="-127"/>
                <a:ea typeface="210 맨발의청춘 L" pitchFamily="18" charset="-127"/>
              </a:rPr>
              <a:t>, </a:t>
            </a:r>
            <a:r>
              <a:rPr lang="ko-KR" altLang="en-US" dirty="0" smtClean="0">
                <a:solidFill>
                  <a:srgbClr val="055393"/>
                </a:solidFill>
                <a:latin typeface="210 맨발의청춘 L" pitchFamily="18" charset="-127"/>
                <a:ea typeface="210 맨발의청춘 L" pitchFamily="18" charset="-127"/>
              </a:rPr>
              <a:t>사회관련 변수</a:t>
            </a:r>
            <a:r>
              <a:rPr lang="ko-KR" altLang="en-US" dirty="0" smtClean="0">
                <a:latin typeface="210 맨발의청춘 L" pitchFamily="18" charset="-127"/>
                <a:ea typeface="210 맨발의청춘 L" pitchFamily="18" charset="-127"/>
              </a:rPr>
              <a:t>를 기반으로 한 </a:t>
            </a:r>
            <a:endParaRPr lang="en-US" altLang="ko-KR" dirty="0" smtClean="0">
              <a:latin typeface="210 맨발의청춘 L" pitchFamily="18" charset="-127"/>
              <a:ea typeface="210 맨발의청춘 L" pitchFamily="18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dirty="0" smtClean="0">
                <a:solidFill>
                  <a:srgbClr val="C00000"/>
                </a:solidFill>
                <a:latin typeface="210 맨발의청춘 L" pitchFamily="18" charset="-127"/>
                <a:ea typeface="210 맨발의청춘 L" pitchFamily="18" charset="-127"/>
              </a:rPr>
              <a:t>효율적인 흡연부스 설치 </a:t>
            </a:r>
            <a:endParaRPr lang="ko-KR" altLang="en-US" dirty="0">
              <a:solidFill>
                <a:srgbClr val="C00000"/>
              </a:solidFill>
              <a:latin typeface="210 맨발의청춘 L" pitchFamily="18" charset="-127"/>
              <a:ea typeface="210 맨발의청춘 L" pitchFamily="18" charset="-127"/>
            </a:endParaRPr>
          </a:p>
        </p:txBody>
      </p:sp>
      <p:grpSp>
        <p:nvGrpSpPr>
          <p:cNvPr id="43" name="그룹 42"/>
          <p:cNvGrpSpPr/>
          <p:nvPr/>
        </p:nvGrpSpPr>
        <p:grpSpPr>
          <a:xfrm>
            <a:off x="4024496" y="3668461"/>
            <a:ext cx="7515145" cy="1994644"/>
            <a:chOff x="4434763" y="1778000"/>
            <a:chExt cx="6831951" cy="1994644"/>
          </a:xfrm>
        </p:grpSpPr>
        <p:grpSp>
          <p:nvGrpSpPr>
            <p:cNvPr id="53" name="그룹 52"/>
            <p:cNvGrpSpPr/>
            <p:nvPr/>
          </p:nvGrpSpPr>
          <p:grpSpPr>
            <a:xfrm>
              <a:off x="4434763" y="1778000"/>
              <a:ext cx="6831951" cy="780370"/>
              <a:chOff x="3594172" y="1692681"/>
              <a:chExt cx="4595460" cy="905458"/>
            </a:xfrm>
          </p:grpSpPr>
          <p:sp>
            <p:nvSpPr>
              <p:cNvPr id="63" name="직사각형 62"/>
              <p:cNvSpPr/>
              <p:nvPr/>
            </p:nvSpPr>
            <p:spPr>
              <a:xfrm>
                <a:off x="3594172" y="1692681"/>
                <a:ext cx="2182268" cy="748176"/>
              </a:xfrm>
              <a:prstGeom prst="rect">
                <a:avLst/>
              </a:prstGeom>
              <a:solidFill>
                <a:srgbClr val="3E3D4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latinLnBrk="0">
                  <a:spcBef>
                    <a:spcPts val="171"/>
                  </a:spcBef>
                  <a:tabLst>
                    <a:tab pos="60873" algn="l"/>
                    <a:tab pos="97396" algn="l"/>
                  </a:tabLst>
                </a:pPr>
                <a:r>
                  <a:rPr lang="en-US" altLang="ko-KR" b="1" dirty="0" smtClean="0">
                    <a:ln>
                      <a:solidFill>
                        <a:srgbClr val="EB5175">
                          <a:alpha val="0"/>
                        </a:srgbClr>
                      </a:solidFill>
                    </a:ln>
                    <a:solidFill>
                      <a:schemeClr val="bg1"/>
                    </a:solidFill>
                    <a:latin typeface="210 맨발의청춘 L" pitchFamily="18" charset="-127"/>
                    <a:ea typeface="210 맨발의청춘 L" pitchFamily="18" charset="-127"/>
                  </a:rPr>
                  <a:t> 1) </a:t>
                </a:r>
                <a:r>
                  <a:rPr lang="ko-KR" altLang="en-US" b="1" dirty="0" smtClean="0">
                    <a:ln>
                      <a:solidFill>
                        <a:srgbClr val="EB5175">
                          <a:alpha val="0"/>
                        </a:srgbClr>
                      </a:solidFill>
                    </a:ln>
                    <a:solidFill>
                      <a:schemeClr val="bg1"/>
                    </a:solidFill>
                    <a:latin typeface="210 맨발의청춘 L" pitchFamily="18" charset="-127"/>
                    <a:ea typeface="210 맨발의청춘 L" pitchFamily="18" charset="-127"/>
                  </a:rPr>
                  <a:t>흡연권과 </a:t>
                </a:r>
                <a:r>
                  <a:rPr lang="ko-KR" altLang="en-US" b="1" dirty="0" err="1" smtClean="0">
                    <a:ln>
                      <a:solidFill>
                        <a:srgbClr val="EB5175">
                          <a:alpha val="0"/>
                        </a:srgbClr>
                      </a:solidFill>
                    </a:ln>
                    <a:solidFill>
                      <a:schemeClr val="bg1"/>
                    </a:solidFill>
                    <a:latin typeface="210 맨발의청춘 L" pitchFamily="18" charset="-127"/>
                    <a:ea typeface="210 맨발의청춘 L" pitchFamily="18" charset="-127"/>
                  </a:rPr>
                  <a:t>혐연권</a:t>
                </a:r>
                <a:r>
                  <a:rPr lang="ko-KR" altLang="en-US" b="1" dirty="0" smtClean="0">
                    <a:ln>
                      <a:solidFill>
                        <a:srgbClr val="EB5175">
                          <a:alpha val="0"/>
                        </a:srgbClr>
                      </a:solidFill>
                    </a:ln>
                    <a:solidFill>
                      <a:schemeClr val="bg1"/>
                    </a:solidFill>
                    <a:latin typeface="210 맨발의청춘 L" pitchFamily="18" charset="-127"/>
                    <a:ea typeface="210 맨발의청춘 L" pitchFamily="18" charset="-127"/>
                  </a:rPr>
                  <a:t> </a:t>
                </a:r>
                <a:endParaRPr lang="en-US" altLang="ko-KR" b="1" dirty="0" smtClean="0">
                  <a:ln>
                    <a:solidFill>
                      <a:srgbClr val="EB5175">
                        <a:alpha val="0"/>
                      </a:srgbClr>
                    </a:solidFill>
                  </a:ln>
                  <a:solidFill>
                    <a:schemeClr val="bg1"/>
                  </a:solidFill>
                  <a:latin typeface="210 맨발의청춘 L" pitchFamily="18" charset="-127"/>
                  <a:ea typeface="210 맨발의청춘 L" pitchFamily="18" charset="-127"/>
                </a:endParaRPr>
              </a:p>
              <a:p>
                <a:pPr algn="ctr" latinLnBrk="0">
                  <a:spcBef>
                    <a:spcPts val="171"/>
                  </a:spcBef>
                  <a:tabLst>
                    <a:tab pos="60873" algn="l"/>
                    <a:tab pos="97396" algn="l"/>
                  </a:tabLst>
                </a:pPr>
                <a:r>
                  <a:rPr lang="ko-KR" altLang="en-US" b="1" dirty="0" smtClean="0">
                    <a:ln>
                      <a:solidFill>
                        <a:srgbClr val="EB5175">
                          <a:alpha val="0"/>
                        </a:srgbClr>
                      </a:solidFill>
                    </a:ln>
                    <a:solidFill>
                      <a:schemeClr val="bg1"/>
                    </a:solidFill>
                    <a:latin typeface="210 맨발의청춘 L" pitchFamily="18" charset="-127"/>
                    <a:ea typeface="210 맨발의청춘 L" pitchFamily="18" charset="-127"/>
                  </a:rPr>
                  <a:t>동시 보장</a:t>
                </a:r>
                <a:endParaRPr lang="en-US" altLang="ko-KR" b="1" dirty="0">
                  <a:ln>
                    <a:solidFill>
                      <a:srgbClr val="EB5175">
                        <a:alpha val="0"/>
                      </a:srgbClr>
                    </a:solidFill>
                  </a:ln>
                  <a:solidFill>
                    <a:schemeClr val="bg1"/>
                  </a:solidFill>
                  <a:latin typeface="210 맨발의청춘 L" pitchFamily="18" charset="-127"/>
                  <a:ea typeface="210 맨발의청춘 L" pitchFamily="18" charset="-127"/>
                </a:endParaRPr>
              </a:p>
            </p:txBody>
          </p:sp>
          <p:sp>
            <p:nvSpPr>
              <p:cNvPr id="64" name="직사각형 63"/>
              <p:cNvSpPr/>
              <p:nvPr/>
            </p:nvSpPr>
            <p:spPr>
              <a:xfrm>
                <a:off x="3594172" y="2545204"/>
                <a:ext cx="2182268" cy="52767"/>
              </a:xfrm>
              <a:prstGeom prst="rect">
                <a:avLst/>
              </a:prstGeom>
              <a:solidFill>
                <a:srgbClr val="3E3D43"/>
              </a:solidFill>
              <a:ln>
                <a:solidFill>
                  <a:srgbClr val="3E3D43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latinLnBrk="0">
                  <a:spcBef>
                    <a:spcPts val="171"/>
                  </a:spcBef>
                  <a:tabLst>
                    <a:tab pos="60873" algn="l"/>
                    <a:tab pos="97396" algn="l"/>
                  </a:tabLst>
                </a:pPr>
                <a:endParaRPr lang="en-US" altLang="ko-KR" sz="1200" b="1" dirty="0">
                  <a:ln>
                    <a:solidFill>
                      <a:srgbClr val="EB5175">
                        <a:alpha val="0"/>
                      </a:srgbClr>
                    </a:solidFill>
                  </a:ln>
                  <a:solidFill>
                    <a:schemeClr val="tx1"/>
                  </a:solidFill>
                  <a:latin typeface="210 맨발의청춘 L" pitchFamily="18" charset="-127"/>
                  <a:ea typeface="210 맨발의청춘 L" pitchFamily="18" charset="-127"/>
                </a:endParaRPr>
              </a:p>
            </p:txBody>
          </p:sp>
          <p:sp>
            <p:nvSpPr>
              <p:cNvPr id="65" name="직사각형 64"/>
              <p:cNvSpPr/>
              <p:nvPr/>
            </p:nvSpPr>
            <p:spPr>
              <a:xfrm>
                <a:off x="6007364" y="1692765"/>
                <a:ext cx="2182268" cy="748176"/>
              </a:xfrm>
              <a:prstGeom prst="rect">
                <a:avLst/>
              </a:prstGeom>
              <a:solidFill>
                <a:srgbClr val="3E3D4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latinLnBrk="0">
                  <a:spcBef>
                    <a:spcPts val="171"/>
                  </a:spcBef>
                  <a:tabLst>
                    <a:tab pos="60873" algn="l"/>
                    <a:tab pos="97396" algn="l"/>
                  </a:tabLst>
                </a:pPr>
                <a:r>
                  <a:rPr lang="en-US" altLang="ko-KR" b="1" dirty="0" smtClean="0">
                    <a:ln>
                      <a:solidFill>
                        <a:srgbClr val="EB5175">
                          <a:alpha val="0"/>
                        </a:srgbClr>
                      </a:solidFill>
                    </a:ln>
                    <a:solidFill>
                      <a:schemeClr val="bg1"/>
                    </a:solidFill>
                    <a:latin typeface="210 맨발의청춘 L" pitchFamily="18" charset="-127"/>
                    <a:ea typeface="210 맨발의청춘 L" pitchFamily="18" charset="-127"/>
                  </a:rPr>
                  <a:t>2) </a:t>
                </a:r>
                <a:r>
                  <a:rPr lang="ko-KR" altLang="en-US" b="1" dirty="0" smtClean="0">
                    <a:ln>
                      <a:solidFill>
                        <a:srgbClr val="EB5175">
                          <a:alpha val="0"/>
                        </a:srgbClr>
                      </a:solidFill>
                    </a:ln>
                    <a:solidFill>
                      <a:schemeClr val="bg1"/>
                    </a:solidFill>
                    <a:latin typeface="210 맨발의청춘 L" pitchFamily="18" charset="-127"/>
                    <a:ea typeface="210 맨발의청춘 L" pitchFamily="18" charset="-127"/>
                  </a:rPr>
                  <a:t>적재적소에 이루어지는</a:t>
                </a:r>
                <a:endParaRPr lang="en-US" altLang="ko-KR" b="1" dirty="0" smtClean="0">
                  <a:ln>
                    <a:solidFill>
                      <a:srgbClr val="EB5175">
                        <a:alpha val="0"/>
                      </a:srgbClr>
                    </a:solidFill>
                  </a:ln>
                  <a:solidFill>
                    <a:schemeClr val="bg1"/>
                  </a:solidFill>
                  <a:latin typeface="210 맨발의청춘 L" pitchFamily="18" charset="-127"/>
                  <a:ea typeface="210 맨발의청춘 L" pitchFamily="18" charset="-127"/>
                </a:endParaRPr>
              </a:p>
              <a:p>
                <a:pPr algn="ctr" latinLnBrk="0">
                  <a:spcBef>
                    <a:spcPts val="171"/>
                  </a:spcBef>
                  <a:tabLst>
                    <a:tab pos="60873" algn="l"/>
                    <a:tab pos="97396" algn="l"/>
                  </a:tabLst>
                </a:pPr>
                <a:r>
                  <a:rPr lang="ko-KR" altLang="en-US" b="1" dirty="0" smtClean="0">
                    <a:ln>
                      <a:solidFill>
                        <a:srgbClr val="EB5175">
                          <a:alpha val="0"/>
                        </a:srgbClr>
                      </a:solidFill>
                    </a:ln>
                    <a:solidFill>
                      <a:schemeClr val="bg1"/>
                    </a:solidFill>
                    <a:latin typeface="210 맨발의청춘 L" pitchFamily="18" charset="-127"/>
                    <a:ea typeface="210 맨발의청춘 L" pitchFamily="18" charset="-127"/>
                  </a:rPr>
                  <a:t>흡연부스 설치</a:t>
                </a:r>
                <a:endParaRPr lang="en-US" altLang="ko-KR" b="1" dirty="0">
                  <a:ln>
                    <a:solidFill>
                      <a:srgbClr val="EB5175">
                        <a:alpha val="0"/>
                      </a:srgbClr>
                    </a:solidFill>
                  </a:ln>
                  <a:solidFill>
                    <a:schemeClr val="bg1"/>
                  </a:solidFill>
                  <a:latin typeface="210 맨발의청춘 L" pitchFamily="18" charset="-127"/>
                  <a:ea typeface="210 맨발의청춘 L" pitchFamily="18" charset="-127"/>
                </a:endParaRPr>
              </a:p>
            </p:txBody>
          </p:sp>
          <p:sp>
            <p:nvSpPr>
              <p:cNvPr id="66" name="직사각형 65"/>
              <p:cNvSpPr/>
              <p:nvPr/>
            </p:nvSpPr>
            <p:spPr>
              <a:xfrm>
                <a:off x="6007364" y="2545372"/>
                <a:ext cx="2182268" cy="52767"/>
              </a:xfrm>
              <a:prstGeom prst="rect">
                <a:avLst/>
              </a:prstGeom>
              <a:solidFill>
                <a:srgbClr val="3E3D43"/>
              </a:solidFill>
              <a:ln>
                <a:solidFill>
                  <a:srgbClr val="3E3D43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latinLnBrk="0">
                  <a:spcBef>
                    <a:spcPts val="171"/>
                  </a:spcBef>
                  <a:tabLst>
                    <a:tab pos="60873" algn="l"/>
                    <a:tab pos="97396" algn="l"/>
                  </a:tabLst>
                </a:pPr>
                <a:endParaRPr lang="en-US" altLang="ko-KR" sz="1200" b="1" dirty="0">
                  <a:ln>
                    <a:solidFill>
                      <a:srgbClr val="EB5175">
                        <a:alpha val="0"/>
                      </a:srgbClr>
                    </a:solidFill>
                  </a:ln>
                  <a:solidFill>
                    <a:schemeClr val="tx1"/>
                  </a:solidFill>
                  <a:latin typeface="210 맨발의청춘 L" pitchFamily="18" charset="-127"/>
                  <a:ea typeface="210 맨발의청춘 L" pitchFamily="18" charset="-127"/>
                </a:endParaRPr>
              </a:p>
            </p:txBody>
          </p:sp>
        </p:grpSp>
        <p:grpSp>
          <p:nvGrpSpPr>
            <p:cNvPr id="55" name="그룹 54"/>
            <p:cNvGrpSpPr/>
            <p:nvPr/>
          </p:nvGrpSpPr>
          <p:grpSpPr>
            <a:xfrm>
              <a:off x="4434763" y="3006432"/>
              <a:ext cx="6831950" cy="766212"/>
              <a:chOff x="4108062" y="3140618"/>
              <a:chExt cx="4595461" cy="902294"/>
            </a:xfrm>
          </p:grpSpPr>
          <p:sp>
            <p:nvSpPr>
              <p:cNvPr id="57" name="직사각형 56"/>
              <p:cNvSpPr/>
              <p:nvPr/>
            </p:nvSpPr>
            <p:spPr>
              <a:xfrm>
                <a:off x="4108062" y="3140618"/>
                <a:ext cx="2182269" cy="748176"/>
              </a:xfrm>
              <a:prstGeom prst="rect">
                <a:avLst/>
              </a:prstGeom>
              <a:solidFill>
                <a:srgbClr val="3E3D4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latinLnBrk="0">
                  <a:spcBef>
                    <a:spcPts val="171"/>
                  </a:spcBef>
                  <a:tabLst>
                    <a:tab pos="60873" algn="l"/>
                    <a:tab pos="97396" algn="l"/>
                  </a:tabLst>
                </a:pPr>
                <a:r>
                  <a:rPr lang="en-US" altLang="ko-KR" b="1" dirty="0" smtClean="0">
                    <a:ln>
                      <a:solidFill>
                        <a:srgbClr val="EB5175">
                          <a:alpha val="0"/>
                        </a:srgbClr>
                      </a:solidFill>
                    </a:ln>
                    <a:solidFill>
                      <a:schemeClr val="bg1"/>
                    </a:solidFill>
                    <a:latin typeface="210 맨발의청춘 L" pitchFamily="18" charset="-127"/>
                    <a:ea typeface="210 맨발의청춘 L" pitchFamily="18" charset="-127"/>
                  </a:rPr>
                  <a:t>3) </a:t>
                </a:r>
                <a:r>
                  <a:rPr lang="ko-KR" altLang="en-US" b="1" dirty="0" smtClean="0">
                    <a:ln>
                      <a:solidFill>
                        <a:srgbClr val="EB5175">
                          <a:alpha val="0"/>
                        </a:srgbClr>
                      </a:solidFill>
                    </a:ln>
                    <a:solidFill>
                      <a:schemeClr val="bg1"/>
                    </a:solidFill>
                    <a:latin typeface="210 맨발의청춘 L" pitchFamily="18" charset="-127"/>
                    <a:ea typeface="210 맨발의청춘 L" pitchFamily="18" charset="-127"/>
                  </a:rPr>
                  <a:t>사용자에게 가장 가까운 </a:t>
                </a:r>
                <a:r>
                  <a:rPr lang="en-US" altLang="ko-KR" b="1" dirty="0" smtClean="0">
                    <a:ln>
                      <a:solidFill>
                        <a:srgbClr val="EB5175">
                          <a:alpha val="0"/>
                        </a:srgbClr>
                      </a:solidFill>
                    </a:ln>
                    <a:solidFill>
                      <a:schemeClr val="bg1"/>
                    </a:solidFill>
                    <a:latin typeface="210 맨발의청춘 L" pitchFamily="18" charset="-127"/>
                    <a:ea typeface="210 맨발의청춘 L" pitchFamily="18" charset="-127"/>
                  </a:rPr>
                  <a:t/>
                </a:r>
                <a:br>
                  <a:rPr lang="en-US" altLang="ko-KR" b="1" dirty="0" smtClean="0">
                    <a:ln>
                      <a:solidFill>
                        <a:srgbClr val="EB5175">
                          <a:alpha val="0"/>
                        </a:srgbClr>
                      </a:solidFill>
                    </a:ln>
                    <a:solidFill>
                      <a:schemeClr val="bg1"/>
                    </a:solidFill>
                    <a:latin typeface="210 맨발의청춘 L" pitchFamily="18" charset="-127"/>
                    <a:ea typeface="210 맨발의청춘 L" pitchFamily="18" charset="-127"/>
                  </a:rPr>
                </a:br>
                <a:r>
                  <a:rPr lang="ko-KR" altLang="en-US" b="1" dirty="0" smtClean="0">
                    <a:ln>
                      <a:solidFill>
                        <a:srgbClr val="EB5175">
                          <a:alpha val="0"/>
                        </a:srgbClr>
                      </a:solidFill>
                    </a:ln>
                    <a:solidFill>
                      <a:schemeClr val="bg1"/>
                    </a:solidFill>
                    <a:latin typeface="210 맨발의청춘 L" pitchFamily="18" charset="-127"/>
                    <a:ea typeface="210 맨발의청춘 L" pitchFamily="18" charset="-127"/>
                  </a:rPr>
                  <a:t>흡연부스 추천 </a:t>
                </a:r>
                <a:endParaRPr lang="en-US" altLang="ko-KR" b="1" dirty="0">
                  <a:ln>
                    <a:solidFill>
                      <a:srgbClr val="EB5175">
                        <a:alpha val="0"/>
                      </a:srgbClr>
                    </a:solidFill>
                  </a:ln>
                  <a:solidFill>
                    <a:schemeClr val="bg1"/>
                  </a:solidFill>
                  <a:latin typeface="210 맨발의청춘 L" pitchFamily="18" charset="-127"/>
                  <a:ea typeface="210 맨발의청춘 L" pitchFamily="18" charset="-127"/>
                </a:endParaRPr>
              </a:p>
            </p:txBody>
          </p:sp>
          <p:sp>
            <p:nvSpPr>
              <p:cNvPr id="59" name="직사각형 58"/>
              <p:cNvSpPr/>
              <p:nvPr/>
            </p:nvSpPr>
            <p:spPr>
              <a:xfrm>
                <a:off x="4108062" y="3990120"/>
                <a:ext cx="2182269" cy="52766"/>
              </a:xfrm>
              <a:prstGeom prst="rect">
                <a:avLst/>
              </a:prstGeom>
              <a:solidFill>
                <a:srgbClr val="3E3D43"/>
              </a:solidFill>
              <a:ln>
                <a:solidFill>
                  <a:srgbClr val="3E3D43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latinLnBrk="0">
                  <a:spcBef>
                    <a:spcPts val="171"/>
                  </a:spcBef>
                  <a:tabLst>
                    <a:tab pos="60873" algn="l"/>
                    <a:tab pos="97396" algn="l"/>
                  </a:tabLst>
                </a:pPr>
                <a:endParaRPr lang="en-US" altLang="ko-KR" sz="1200" b="1" dirty="0">
                  <a:ln>
                    <a:solidFill>
                      <a:srgbClr val="EB5175">
                        <a:alpha val="0"/>
                      </a:srgbClr>
                    </a:solidFill>
                  </a:ln>
                  <a:solidFill>
                    <a:schemeClr val="tx1"/>
                  </a:solidFill>
                  <a:latin typeface="210 맨발의청춘 L" pitchFamily="18" charset="-127"/>
                  <a:ea typeface="210 맨발의청춘 L" pitchFamily="18" charset="-127"/>
                </a:endParaRPr>
              </a:p>
            </p:txBody>
          </p:sp>
          <p:sp>
            <p:nvSpPr>
              <p:cNvPr id="61" name="직사각형 60"/>
              <p:cNvSpPr/>
              <p:nvPr/>
            </p:nvSpPr>
            <p:spPr>
              <a:xfrm>
                <a:off x="6521254" y="3140618"/>
                <a:ext cx="2182269" cy="748176"/>
              </a:xfrm>
              <a:prstGeom prst="rect">
                <a:avLst/>
              </a:prstGeom>
              <a:solidFill>
                <a:srgbClr val="3E3D4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latinLnBrk="0">
                  <a:spcBef>
                    <a:spcPts val="171"/>
                  </a:spcBef>
                  <a:tabLst>
                    <a:tab pos="60873" algn="l"/>
                    <a:tab pos="97396" algn="l"/>
                  </a:tabLst>
                </a:pPr>
                <a:r>
                  <a:rPr lang="en-US" altLang="ko-KR" b="1" dirty="0" smtClean="0">
                    <a:ln>
                      <a:solidFill>
                        <a:srgbClr val="EB5175">
                          <a:alpha val="0"/>
                        </a:srgbClr>
                      </a:solidFill>
                    </a:ln>
                    <a:solidFill>
                      <a:schemeClr val="bg1"/>
                    </a:solidFill>
                    <a:latin typeface="210 맨발의청춘 L" pitchFamily="18" charset="-127"/>
                    <a:ea typeface="210 맨발의청춘 L" pitchFamily="18" charset="-127"/>
                  </a:rPr>
                  <a:t>4) </a:t>
                </a:r>
                <a:r>
                  <a:rPr lang="ko-KR" altLang="en-US" b="1" dirty="0" smtClean="0">
                    <a:ln>
                      <a:solidFill>
                        <a:srgbClr val="EB5175">
                          <a:alpha val="0"/>
                        </a:srgbClr>
                      </a:solidFill>
                    </a:ln>
                    <a:solidFill>
                      <a:schemeClr val="bg1"/>
                    </a:solidFill>
                    <a:latin typeface="210 맨발의청춘 L" pitchFamily="18" charset="-127"/>
                    <a:ea typeface="210 맨발의청춘 L" pitchFamily="18" charset="-127"/>
                  </a:rPr>
                  <a:t>실시간 흡연부스 </a:t>
                </a:r>
                <a:r>
                  <a:rPr lang="en-US" altLang="ko-KR" b="1" dirty="0" smtClean="0">
                    <a:ln>
                      <a:solidFill>
                        <a:srgbClr val="EB5175">
                          <a:alpha val="0"/>
                        </a:srgbClr>
                      </a:solidFill>
                    </a:ln>
                    <a:solidFill>
                      <a:schemeClr val="bg1"/>
                    </a:solidFill>
                    <a:latin typeface="210 맨발의청춘 L" pitchFamily="18" charset="-127"/>
                    <a:ea typeface="210 맨발의청춘 L" pitchFamily="18" charset="-127"/>
                  </a:rPr>
                  <a:t/>
                </a:r>
                <a:br>
                  <a:rPr lang="en-US" altLang="ko-KR" b="1" dirty="0" smtClean="0">
                    <a:ln>
                      <a:solidFill>
                        <a:srgbClr val="EB5175">
                          <a:alpha val="0"/>
                        </a:srgbClr>
                      </a:solidFill>
                    </a:ln>
                    <a:solidFill>
                      <a:schemeClr val="bg1"/>
                    </a:solidFill>
                    <a:latin typeface="210 맨발의청춘 L" pitchFamily="18" charset="-127"/>
                    <a:ea typeface="210 맨발의청춘 L" pitchFamily="18" charset="-127"/>
                  </a:rPr>
                </a:br>
                <a:r>
                  <a:rPr lang="ko-KR" altLang="en-US" b="1" dirty="0" smtClean="0">
                    <a:ln>
                      <a:solidFill>
                        <a:srgbClr val="EB5175">
                          <a:alpha val="0"/>
                        </a:srgbClr>
                      </a:solidFill>
                    </a:ln>
                    <a:solidFill>
                      <a:schemeClr val="bg1"/>
                    </a:solidFill>
                    <a:latin typeface="210 맨발의청춘 L" pitchFamily="18" charset="-127"/>
                    <a:ea typeface="210 맨발의청춘 L" pitchFamily="18" charset="-127"/>
                  </a:rPr>
                  <a:t>사용자 수 확인</a:t>
                </a:r>
                <a:endParaRPr lang="en-US" altLang="ko-KR" b="1" dirty="0">
                  <a:ln>
                    <a:solidFill>
                      <a:srgbClr val="EB5175">
                        <a:alpha val="0"/>
                      </a:srgbClr>
                    </a:solidFill>
                  </a:ln>
                  <a:solidFill>
                    <a:schemeClr val="bg1"/>
                  </a:solidFill>
                  <a:latin typeface="210 맨발의청춘 L" pitchFamily="18" charset="-127"/>
                  <a:ea typeface="210 맨발의청춘 L" pitchFamily="18" charset="-127"/>
                </a:endParaRPr>
              </a:p>
            </p:txBody>
          </p:sp>
          <p:sp>
            <p:nvSpPr>
              <p:cNvPr id="62" name="직사각형 61"/>
              <p:cNvSpPr/>
              <p:nvPr/>
            </p:nvSpPr>
            <p:spPr>
              <a:xfrm>
                <a:off x="6521254" y="3990147"/>
                <a:ext cx="2182269" cy="52765"/>
              </a:xfrm>
              <a:prstGeom prst="rect">
                <a:avLst/>
              </a:prstGeom>
              <a:solidFill>
                <a:srgbClr val="3E3D43"/>
              </a:solidFill>
              <a:ln>
                <a:solidFill>
                  <a:srgbClr val="3E3D43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latinLnBrk="0">
                  <a:spcBef>
                    <a:spcPts val="171"/>
                  </a:spcBef>
                  <a:tabLst>
                    <a:tab pos="60873" algn="l"/>
                    <a:tab pos="97396" algn="l"/>
                  </a:tabLst>
                </a:pPr>
                <a:endParaRPr lang="en-US" altLang="ko-KR" sz="1200" b="1" dirty="0">
                  <a:ln>
                    <a:solidFill>
                      <a:srgbClr val="EB5175">
                        <a:alpha val="0"/>
                      </a:srgbClr>
                    </a:solidFill>
                  </a:ln>
                  <a:solidFill>
                    <a:schemeClr val="tx1"/>
                  </a:solidFill>
                  <a:latin typeface="210 맨발의청춘 L" pitchFamily="18" charset="-127"/>
                  <a:ea typeface="210 맨발의청춘 L" pitchFamily="18" charset="-127"/>
                </a:endParaRPr>
              </a:p>
            </p:txBody>
          </p:sp>
        </p:grpSp>
      </p:grpSp>
      <p:pic>
        <p:nvPicPr>
          <p:cNvPr id="67" name="Picture 2" descr="N:\2. 보관\PPT자료\픽토그램\1465465340_check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91332" y="4614242"/>
            <a:ext cx="785092" cy="7244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68" name="그룹 67"/>
          <p:cNvGrpSpPr/>
          <p:nvPr/>
        </p:nvGrpSpPr>
        <p:grpSpPr>
          <a:xfrm rot="5400000">
            <a:off x="7453054" y="287822"/>
            <a:ext cx="280390" cy="4788000"/>
            <a:chOff x="5651050" y="1410731"/>
            <a:chExt cx="280390" cy="4788000"/>
          </a:xfrm>
        </p:grpSpPr>
        <p:cxnSp>
          <p:nvCxnSpPr>
            <p:cNvPr id="69" name="직선 연결선 68"/>
            <p:cNvCxnSpPr/>
            <p:nvPr/>
          </p:nvCxnSpPr>
          <p:spPr>
            <a:xfrm>
              <a:off x="5651050" y="1410731"/>
              <a:ext cx="0" cy="4788000"/>
            </a:xfrm>
            <a:prstGeom prst="line">
              <a:avLst/>
            </a:prstGeom>
            <a:ln w="28575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0" name="이등변 삼각형 69"/>
            <p:cNvSpPr/>
            <p:nvPr/>
          </p:nvSpPr>
          <p:spPr>
            <a:xfrm rot="5400000">
              <a:off x="5492908" y="3605118"/>
              <a:ext cx="614650" cy="262414"/>
            </a:xfrm>
            <a:prstGeom prst="triangle">
              <a:avLst/>
            </a:prstGeom>
            <a:solidFill>
              <a:schemeClr val="tx1">
                <a:lumMod val="85000"/>
                <a:lumOff val="15000"/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210 맨발의청춘 L" pitchFamily="18" charset="-127"/>
                <a:ea typeface="210 맨발의청춘 L" pitchFamily="18" charset="-127"/>
              </a:endParaRPr>
            </a:p>
          </p:txBody>
        </p:sp>
      </p:grpSp>
      <p:sp>
        <p:nvSpPr>
          <p:cNvPr id="7" name="TextBox 6"/>
          <p:cNvSpPr txBox="1"/>
          <p:nvPr/>
        </p:nvSpPr>
        <p:spPr>
          <a:xfrm>
            <a:off x="6837680" y="2956560"/>
            <a:ext cx="22453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>
                <a:latin typeface="210 맨발의청춘 L" pitchFamily="18" charset="-127"/>
                <a:ea typeface="210 맨발의청춘 L" pitchFamily="18" charset="-127"/>
              </a:rPr>
              <a:t>[</a:t>
            </a:r>
            <a:r>
              <a:rPr lang="ko-KR" altLang="en-US" dirty="0" smtClean="0">
                <a:latin typeface="210 맨발의청춘 L" pitchFamily="18" charset="-127"/>
                <a:ea typeface="210 맨발의청춘 L" pitchFamily="18" charset="-127"/>
              </a:rPr>
              <a:t>주제 선정 이유</a:t>
            </a:r>
            <a:r>
              <a:rPr lang="en-US" altLang="ko-KR" dirty="0" smtClean="0">
                <a:latin typeface="210 맨발의청춘 L" pitchFamily="18" charset="-127"/>
                <a:ea typeface="210 맨발의청춘 L" pitchFamily="18" charset="-127"/>
              </a:rPr>
              <a:t>]</a:t>
            </a:r>
            <a:r>
              <a:rPr lang="ko-KR" altLang="en-US" dirty="0" smtClean="0">
                <a:latin typeface="210 맨발의청춘 L" pitchFamily="18" charset="-127"/>
                <a:ea typeface="210 맨발의청춘 L" pitchFamily="18" charset="-127"/>
              </a:rPr>
              <a:t> </a:t>
            </a:r>
            <a:endParaRPr lang="ko-KR" altLang="en-US" dirty="0">
              <a:latin typeface="210 맨발의청춘 L" pitchFamily="18" charset="-127"/>
              <a:ea typeface="210 맨발의청춘 L" pitchFamily="18" charset="-127"/>
            </a:endParaRPr>
          </a:p>
        </p:txBody>
      </p:sp>
      <p:pic>
        <p:nvPicPr>
          <p:cNvPr id="71" name="그림 70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35895" y="4655990"/>
            <a:ext cx="745667" cy="742588"/>
          </a:xfrm>
          <a:prstGeom prst="rect">
            <a:avLst/>
          </a:prstGeom>
        </p:spPr>
      </p:pic>
      <p:pic>
        <p:nvPicPr>
          <p:cNvPr id="72" name="그림 71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87932" y="3275850"/>
            <a:ext cx="945928" cy="945928"/>
          </a:xfrm>
          <a:prstGeom prst="rect">
            <a:avLst/>
          </a:prstGeom>
        </p:spPr>
      </p:pic>
      <p:grpSp>
        <p:nvGrpSpPr>
          <p:cNvPr id="9" name="그룹 8"/>
          <p:cNvGrpSpPr/>
          <p:nvPr/>
        </p:nvGrpSpPr>
        <p:grpSpPr>
          <a:xfrm>
            <a:off x="7657533" y="3320813"/>
            <a:ext cx="811392" cy="807786"/>
            <a:chOff x="7728653" y="3379834"/>
            <a:chExt cx="811392" cy="807786"/>
          </a:xfrm>
        </p:grpSpPr>
        <p:sp>
          <p:nvSpPr>
            <p:cNvPr id="8" name="타원 7"/>
            <p:cNvSpPr/>
            <p:nvPr/>
          </p:nvSpPr>
          <p:spPr>
            <a:xfrm>
              <a:off x="7873998" y="3497406"/>
              <a:ext cx="619760" cy="54715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2052" name="Picture 4" descr="Image result for smoking booth icon"/>
            <p:cNvPicPr>
              <a:picLocks noChangeAspect="1" noChangeArrowheads="1"/>
            </p:cNvPicPr>
            <p:nvPr/>
          </p:nvPicPr>
          <p:blipFill>
            <a:blip r:embed="rId6" cstate="print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728653" y="3379834"/>
              <a:ext cx="811392" cy="80778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73" name="TextBox 72"/>
          <p:cNvSpPr txBox="1"/>
          <p:nvPr/>
        </p:nvSpPr>
        <p:spPr>
          <a:xfrm>
            <a:off x="3894423" y="1051221"/>
            <a:ext cx="22453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 smtClean="0">
                <a:latin typeface="210 맨발의청춘 L" pitchFamily="18" charset="-127"/>
                <a:ea typeface="210 맨발의청춘 L" pitchFamily="18" charset="-127"/>
              </a:rPr>
              <a:t>[</a:t>
            </a:r>
            <a:r>
              <a:rPr lang="ko-KR" altLang="en-US" dirty="0" smtClean="0">
                <a:latin typeface="210 맨발의청춘 L" pitchFamily="18" charset="-127"/>
                <a:ea typeface="210 맨발의청춘 L" pitchFamily="18" charset="-127"/>
              </a:rPr>
              <a:t>해결적 문제</a:t>
            </a:r>
            <a:r>
              <a:rPr lang="en-US" altLang="ko-KR" dirty="0" smtClean="0">
                <a:latin typeface="210 맨발의청춘 L" pitchFamily="18" charset="-127"/>
                <a:ea typeface="210 맨발의청춘 L" pitchFamily="18" charset="-127"/>
              </a:rPr>
              <a:t>]</a:t>
            </a:r>
            <a:r>
              <a:rPr lang="ko-KR" altLang="en-US" dirty="0" smtClean="0">
                <a:latin typeface="210 맨발의청춘 L" pitchFamily="18" charset="-127"/>
                <a:ea typeface="210 맨발의청춘 L" pitchFamily="18" charset="-127"/>
              </a:rPr>
              <a:t> </a:t>
            </a:r>
            <a:endParaRPr lang="ko-KR" altLang="en-US" dirty="0">
              <a:latin typeface="210 맨발의청춘 L" pitchFamily="18" charset="-127"/>
              <a:ea typeface="210 맨발의청춘 L" pitchFamily="18" charset="-127"/>
            </a:endParaRPr>
          </a:p>
        </p:txBody>
      </p:sp>
      <p:pic>
        <p:nvPicPr>
          <p:cNvPr id="74" name="그림 73" descr="noun_51490_cc.png"/>
          <p:cNvPicPr>
            <a:picLocks noChangeAspect="1"/>
          </p:cNvPicPr>
          <p:nvPr/>
        </p:nvPicPr>
        <p:blipFill>
          <a:blip r:embed="rId7" cstate="print">
            <a:biLevel thresh="75000"/>
          </a:blip>
          <a:srcRect b="22000"/>
          <a:stretch>
            <a:fillRect/>
          </a:stretch>
        </p:blipFill>
        <p:spPr>
          <a:xfrm>
            <a:off x="3254985" y="352523"/>
            <a:ext cx="1278875" cy="11637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02053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눈물 방울 13"/>
          <p:cNvSpPr/>
          <p:nvPr/>
        </p:nvSpPr>
        <p:spPr>
          <a:xfrm>
            <a:off x="6871696" y="863266"/>
            <a:ext cx="1616242" cy="1586120"/>
          </a:xfrm>
          <a:prstGeom prst="teardrop">
            <a:avLst/>
          </a:prstGeom>
          <a:solidFill>
            <a:schemeClr val="accent4">
              <a:lumMod val="60000"/>
              <a:lumOff val="40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210 맨발의청춘 L" pitchFamily="18" charset="-127"/>
              <a:ea typeface="210 맨발의청춘 L" pitchFamily="18" charset="-127"/>
              <a:cs typeface="조선일보명조" pitchFamily="18" charset="-127"/>
            </a:endParaRPr>
          </a:p>
        </p:txBody>
      </p:sp>
      <p:sp>
        <p:nvSpPr>
          <p:cNvPr id="60" name="직사각형 59"/>
          <p:cNvSpPr/>
          <p:nvPr/>
        </p:nvSpPr>
        <p:spPr>
          <a:xfrm>
            <a:off x="-17233" y="1"/>
            <a:ext cx="3233968" cy="6858000"/>
          </a:xfrm>
          <a:prstGeom prst="rect">
            <a:avLst/>
          </a:prstGeom>
          <a:solidFill>
            <a:schemeClr val="accent5">
              <a:lumMod val="50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4400" dirty="0">
              <a:latin typeface="210 맨발의청춘 L" pitchFamily="18" charset="-127"/>
              <a:ea typeface="210 맨발의청춘 L" pitchFamily="18" charset="-127"/>
            </a:endParaRPr>
          </a:p>
        </p:txBody>
      </p:sp>
      <p:sp>
        <p:nvSpPr>
          <p:cNvPr id="58" name="직사각형 57"/>
          <p:cNvSpPr/>
          <p:nvPr/>
        </p:nvSpPr>
        <p:spPr>
          <a:xfrm>
            <a:off x="-4552" y="6504039"/>
            <a:ext cx="3221286" cy="9673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210 맨발의청춘 L" pitchFamily="18" charset="-127"/>
              <a:ea typeface="210 맨발의청춘 L" pitchFamily="18" charset="-127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27216" y="1246717"/>
            <a:ext cx="70083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200" dirty="0" smtClean="0">
                <a:ln>
                  <a:solidFill>
                    <a:schemeClr val="accent1">
                      <a:alpha val="1000"/>
                    </a:schemeClr>
                  </a:solidFill>
                </a:ln>
                <a:solidFill>
                  <a:schemeClr val="bg1"/>
                </a:solidFill>
                <a:latin typeface="210 맨발의청춘 L" pitchFamily="18" charset="-127"/>
                <a:ea typeface="210 맨발의청춘 L" pitchFamily="18" charset="-127"/>
              </a:rPr>
              <a:t>03</a:t>
            </a:r>
            <a:endParaRPr lang="ko-KR" altLang="en-US" sz="3200" dirty="0">
              <a:ln>
                <a:solidFill>
                  <a:schemeClr val="accent1">
                    <a:alpha val="1000"/>
                  </a:schemeClr>
                </a:solidFill>
              </a:ln>
              <a:solidFill>
                <a:schemeClr val="bg1"/>
              </a:solidFill>
              <a:latin typeface="210 맨발의청춘 L" pitchFamily="18" charset="-127"/>
              <a:ea typeface="210 맨발의청춘 L" pitchFamily="18" charset="-127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648166" y="1108084"/>
            <a:ext cx="2498894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250000"/>
              </a:lnSpc>
            </a:pPr>
            <a:r>
              <a:rPr lang="ko-KR" altLang="en-US" b="1" dirty="0" smtClean="0">
                <a:solidFill>
                  <a:schemeClr val="bg1"/>
                </a:solidFill>
                <a:latin typeface="210 맨발의청춘 L" pitchFamily="18" charset="-127"/>
                <a:ea typeface="210 맨발의청춘 L" pitchFamily="18" charset="-127"/>
              </a:rPr>
              <a:t>데이터 수집 </a:t>
            </a:r>
            <a:r>
              <a:rPr lang="ko-KR" altLang="en-US" b="1" dirty="0" smtClean="0">
                <a:solidFill>
                  <a:schemeClr val="bg1"/>
                </a:solidFill>
                <a:latin typeface="210 맨발의청춘 L" pitchFamily="18" charset="-127"/>
                <a:ea typeface="210 맨발의청춘 L" pitchFamily="18" charset="-127"/>
              </a:rPr>
              <a:t>전략</a:t>
            </a:r>
            <a:endParaRPr lang="en-US" altLang="ko-KR" b="1" dirty="0">
              <a:solidFill>
                <a:schemeClr val="bg1"/>
              </a:solidFill>
              <a:latin typeface="210 맨발의청춘 L" pitchFamily="18" charset="-127"/>
              <a:ea typeface="210 맨발의청춘 L" pitchFamily="18" charset="-127"/>
            </a:endParaRPr>
          </a:p>
        </p:txBody>
      </p:sp>
      <p:cxnSp>
        <p:nvCxnSpPr>
          <p:cNvPr id="21" name="직선 연결선 20"/>
          <p:cNvCxnSpPr/>
          <p:nvPr/>
        </p:nvCxnSpPr>
        <p:spPr>
          <a:xfrm>
            <a:off x="648166" y="1768981"/>
            <a:ext cx="2568568" cy="6209"/>
          </a:xfrm>
          <a:prstGeom prst="line">
            <a:avLst/>
          </a:prstGeom>
          <a:ln w="12700"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눈물 방울 23"/>
          <p:cNvSpPr/>
          <p:nvPr/>
        </p:nvSpPr>
        <p:spPr>
          <a:xfrm>
            <a:off x="3900535" y="879602"/>
            <a:ext cx="1616242" cy="1586120"/>
          </a:xfrm>
          <a:prstGeom prst="teardrop">
            <a:avLst/>
          </a:prstGeom>
          <a:solidFill>
            <a:schemeClr val="accent4">
              <a:lumMod val="60000"/>
              <a:lumOff val="40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210 맨발의청춘 L" pitchFamily="18" charset="-127"/>
              <a:ea typeface="210 맨발의청춘 L" pitchFamily="18" charset="-127"/>
              <a:cs typeface="조선일보명조" pitchFamily="18" charset="-127"/>
            </a:endParaRPr>
          </a:p>
        </p:txBody>
      </p:sp>
      <p:sp>
        <p:nvSpPr>
          <p:cNvPr id="25" name="직사각형 24"/>
          <p:cNvSpPr/>
          <p:nvPr/>
        </p:nvSpPr>
        <p:spPr>
          <a:xfrm>
            <a:off x="3928633" y="2528466"/>
            <a:ext cx="1560043" cy="5355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fontAlgn="base">
              <a:lnSpc>
                <a:spcPct val="160000"/>
              </a:lnSpc>
            </a:pPr>
            <a:r>
              <a:rPr lang="ko-KR" altLang="en-US" kern="0" dirty="0" smtClean="0">
                <a:solidFill>
                  <a:srgbClr val="055393"/>
                </a:solidFill>
                <a:latin typeface="210 맨발의청춘 L" pitchFamily="18" charset="-127"/>
                <a:ea typeface="210 맨발의청춘 L" pitchFamily="18" charset="-127"/>
                <a:cs typeface="조선일보명조" pitchFamily="18" charset="-127"/>
              </a:rPr>
              <a:t>인</a:t>
            </a:r>
            <a:r>
              <a:rPr lang="ko-KR" altLang="en-US" kern="0" dirty="0">
                <a:solidFill>
                  <a:srgbClr val="055393"/>
                </a:solidFill>
                <a:latin typeface="210 맨발의청춘 L" pitchFamily="18" charset="-127"/>
                <a:ea typeface="210 맨발의청춘 L" pitchFamily="18" charset="-127"/>
                <a:cs typeface="조선일보명조" pitchFamily="18" charset="-127"/>
              </a:rPr>
              <a:t>구</a:t>
            </a:r>
            <a:r>
              <a:rPr lang="ko-KR" altLang="en-US" kern="0" dirty="0" smtClean="0">
                <a:solidFill>
                  <a:srgbClr val="000000"/>
                </a:solidFill>
                <a:latin typeface="210 맨발의청춘 L" pitchFamily="18" charset="-127"/>
                <a:ea typeface="210 맨발의청춘 L" pitchFamily="18" charset="-127"/>
                <a:cs typeface="조선일보명조" pitchFamily="18" charset="-127"/>
              </a:rPr>
              <a:t> 관련 변수</a:t>
            </a:r>
            <a:endParaRPr lang="ko-KR" altLang="en-US" kern="0" spc="0" dirty="0">
              <a:solidFill>
                <a:srgbClr val="000000"/>
              </a:solidFill>
              <a:effectLst/>
              <a:latin typeface="210 맨발의청춘 L" pitchFamily="18" charset="-127"/>
              <a:ea typeface="210 맨발의청춘 L" pitchFamily="18" charset="-127"/>
              <a:cs typeface="조선일보명조" pitchFamily="18" charset="-127"/>
            </a:endParaRPr>
          </a:p>
        </p:txBody>
      </p:sp>
      <p:pic>
        <p:nvPicPr>
          <p:cNvPr id="26" name="그림 25"/>
          <p:cNvPicPr>
            <a:picLocks noChangeAspect="1"/>
          </p:cNvPicPr>
          <p:nvPr/>
        </p:nvPicPr>
        <p:blipFill>
          <a:blip r:embed="rId3">
            <a:biLevel thresh="7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25359" y="942435"/>
            <a:ext cx="1205083" cy="1427782"/>
          </a:xfrm>
          <a:prstGeom prst="rect">
            <a:avLst/>
          </a:prstGeom>
        </p:spPr>
      </p:pic>
      <p:sp>
        <p:nvSpPr>
          <p:cNvPr id="2" name="AutoShape 2" descr="Image result for location icon"/>
          <p:cNvSpPr>
            <a:spLocks noChangeAspect="1" noChangeArrowheads="1"/>
          </p:cNvSpPr>
          <p:nvPr/>
        </p:nvSpPr>
        <p:spPr bwMode="auto">
          <a:xfrm>
            <a:off x="1682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3" name="AutoShape 4" descr="Image result for location icon"/>
          <p:cNvSpPr>
            <a:spLocks noChangeAspect="1" noChangeArrowheads="1"/>
          </p:cNvSpPr>
          <p:nvPr/>
        </p:nvSpPr>
        <p:spPr bwMode="auto">
          <a:xfrm>
            <a:off x="320675" y="79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13" name="직사각형 12"/>
          <p:cNvSpPr/>
          <p:nvPr/>
        </p:nvSpPr>
        <p:spPr>
          <a:xfrm>
            <a:off x="6961897" y="2531315"/>
            <a:ext cx="1560043" cy="5355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fontAlgn="base">
              <a:lnSpc>
                <a:spcPct val="160000"/>
              </a:lnSpc>
            </a:pPr>
            <a:r>
              <a:rPr lang="ko-KR" altLang="en-US" kern="0" dirty="0" smtClean="0">
                <a:solidFill>
                  <a:srgbClr val="055393"/>
                </a:solidFill>
                <a:latin typeface="210 맨발의청춘 L" pitchFamily="18" charset="-127"/>
                <a:ea typeface="210 맨발의청춘 L" pitchFamily="18" charset="-127"/>
                <a:cs typeface="조선일보명조" pitchFamily="18" charset="-127"/>
              </a:rPr>
              <a:t>위</a:t>
            </a:r>
            <a:r>
              <a:rPr lang="ko-KR" altLang="en-US" kern="0" dirty="0">
                <a:solidFill>
                  <a:srgbClr val="055393"/>
                </a:solidFill>
                <a:latin typeface="210 맨발의청춘 L" pitchFamily="18" charset="-127"/>
                <a:ea typeface="210 맨발의청춘 L" pitchFamily="18" charset="-127"/>
                <a:cs typeface="조선일보명조" pitchFamily="18" charset="-127"/>
              </a:rPr>
              <a:t>치</a:t>
            </a:r>
            <a:r>
              <a:rPr lang="ko-KR" altLang="en-US" kern="0" dirty="0" smtClean="0">
                <a:solidFill>
                  <a:srgbClr val="000000"/>
                </a:solidFill>
                <a:latin typeface="210 맨발의청춘 L" pitchFamily="18" charset="-127"/>
                <a:ea typeface="210 맨발의청춘 L" pitchFamily="18" charset="-127"/>
                <a:cs typeface="조선일보명조" pitchFamily="18" charset="-127"/>
              </a:rPr>
              <a:t> 관련 변수</a:t>
            </a:r>
            <a:endParaRPr lang="ko-KR" altLang="en-US" kern="0" spc="0" dirty="0">
              <a:solidFill>
                <a:srgbClr val="000000"/>
              </a:solidFill>
              <a:effectLst/>
              <a:latin typeface="210 맨발의청춘 L" pitchFamily="18" charset="-127"/>
              <a:ea typeface="210 맨발의청춘 L" pitchFamily="18" charset="-127"/>
              <a:cs typeface="조선일보명조" pitchFamily="18" charset="-127"/>
            </a:endParaRPr>
          </a:p>
        </p:txBody>
      </p:sp>
      <p:sp>
        <p:nvSpPr>
          <p:cNvPr id="4" name="AutoShape 7" descr="Image result for location icon"/>
          <p:cNvSpPr>
            <a:spLocks noChangeAspect="1" noChangeArrowheads="1"/>
          </p:cNvSpPr>
          <p:nvPr/>
        </p:nvSpPr>
        <p:spPr bwMode="auto">
          <a:xfrm>
            <a:off x="473075" y="160337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pic>
        <p:nvPicPr>
          <p:cNvPr id="4104" name="Picture 8"/>
          <p:cNvPicPr>
            <a:picLocks noChangeAspect="1" noChangeArrowheads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98028" y="970144"/>
            <a:ext cx="1247140" cy="124714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8" name="눈물 방울 17"/>
          <p:cNvSpPr/>
          <p:nvPr/>
        </p:nvSpPr>
        <p:spPr>
          <a:xfrm>
            <a:off x="9761026" y="879602"/>
            <a:ext cx="1616242" cy="1586120"/>
          </a:xfrm>
          <a:prstGeom prst="teardrop">
            <a:avLst/>
          </a:prstGeom>
          <a:solidFill>
            <a:schemeClr val="accent4">
              <a:lumMod val="60000"/>
              <a:lumOff val="40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210 맨발의청춘 L" pitchFamily="18" charset="-127"/>
              <a:ea typeface="210 맨발의청춘 L" pitchFamily="18" charset="-127"/>
              <a:cs typeface="조선일보명조" pitchFamily="18" charset="-127"/>
            </a:endParaRPr>
          </a:p>
        </p:txBody>
      </p:sp>
      <p:pic>
        <p:nvPicPr>
          <p:cNvPr id="4106" name="Picture 10" descr="Related image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50093" y="909074"/>
            <a:ext cx="1527175" cy="15271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2" name="직사각형 21"/>
          <p:cNvSpPr/>
          <p:nvPr/>
        </p:nvSpPr>
        <p:spPr>
          <a:xfrm>
            <a:off x="9789125" y="2531315"/>
            <a:ext cx="1560042" cy="49398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fontAlgn="base">
              <a:lnSpc>
                <a:spcPct val="160000"/>
              </a:lnSpc>
            </a:pPr>
            <a:r>
              <a:rPr lang="ko-KR" altLang="en-US" kern="0" dirty="0" smtClean="0">
                <a:solidFill>
                  <a:srgbClr val="055393"/>
                </a:solidFill>
                <a:latin typeface="210 맨발의청춘 L" pitchFamily="18" charset="-127"/>
                <a:ea typeface="210 맨발의청춘 L" pitchFamily="18" charset="-127"/>
                <a:cs typeface="조선일보명조" pitchFamily="18" charset="-127"/>
              </a:rPr>
              <a:t>사회</a:t>
            </a:r>
            <a:r>
              <a:rPr lang="ko-KR" altLang="en-US" kern="0" dirty="0" smtClean="0">
                <a:solidFill>
                  <a:srgbClr val="000000"/>
                </a:solidFill>
                <a:latin typeface="210 맨발의청춘 L" pitchFamily="18" charset="-127"/>
                <a:ea typeface="210 맨발의청춘 L" pitchFamily="18" charset="-127"/>
                <a:cs typeface="조선일보명조" pitchFamily="18" charset="-127"/>
              </a:rPr>
              <a:t> 관련 변수</a:t>
            </a:r>
            <a:endParaRPr lang="ko-KR" altLang="en-US" kern="0" spc="0" dirty="0">
              <a:solidFill>
                <a:srgbClr val="000000"/>
              </a:solidFill>
              <a:effectLst/>
              <a:latin typeface="210 맨발의청춘 L" pitchFamily="18" charset="-127"/>
              <a:ea typeface="210 맨발의청춘 L" pitchFamily="18" charset="-127"/>
              <a:cs typeface="조선일보명조" pitchFamily="18" charset="-127"/>
            </a:endParaRPr>
          </a:p>
        </p:txBody>
      </p:sp>
      <p:sp>
        <p:nvSpPr>
          <p:cNvPr id="5" name="직사각형 4"/>
          <p:cNvSpPr/>
          <p:nvPr/>
        </p:nvSpPr>
        <p:spPr>
          <a:xfrm>
            <a:off x="3242462" y="3792974"/>
            <a:ext cx="2805576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600" dirty="0" smtClean="0">
                <a:latin typeface="210 맨발의청춘 L" pitchFamily="18" charset="-127"/>
                <a:ea typeface="210 맨발의청춘 L" pitchFamily="18" charset="-127"/>
              </a:rPr>
              <a:t>-</a:t>
            </a:r>
            <a:r>
              <a:rPr lang="ko-KR" altLang="ko-KR" sz="1600" dirty="0" smtClean="0">
                <a:latin typeface="210 맨발의청춘 L" pitchFamily="18" charset="-127"/>
                <a:ea typeface="210 맨발의청춘 L" pitchFamily="18" charset="-127"/>
              </a:rPr>
              <a:t>서울시 </a:t>
            </a:r>
            <a:r>
              <a:rPr lang="ko-KR" altLang="ko-KR" sz="1600" dirty="0">
                <a:latin typeface="210 맨발의청춘 L" pitchFamily="18" charset="-127"/>
                <a:ea typeface="210 맨발의청춘 L" pitchFamily="18" charset="-127"/>
              </a:rPr>
              <a:t>인구밀도</a:t>
            </a:r>
            <a:r>
              <a:rPr lang="en-US" altLang="ko-KR" sz="1600" dirty="0">
                <a:latin typeface="210 맨발의청춘 L" pitchFamily="18" charset="-127"/>
                <a:ea typeface="210 맨발의청춘 L" pitchFamily="18" charset="-127"/>
              </a:rPr>
              <a:t>(</a:t>
            </a:r>
            <a:r>
              <a:rPr lang="ko-KR" altLang="ko-KR" sz="1600" dirty="0" err="1">
                <a:latin typeface="210 맨발의청춘 L" pitchFamily="18" charset="-127"/>
                <a:ea typeface="210 맨발의청춘 L" pitchFamily="18" charset="-127"/>
              </a:rPr>
              <a:t>동별</a:t>
            </a:r>
            <a:r>
              <a:rPr lang="en-US" altLang="ko-KR" sz="1600" dirty="0" smtClean="0">
                <a:latin typeface="210 맨발의청춘 L" pitchFamily="18" charset="-127"/>
                <a:ea typeface="210 맨발의청춘 L" pitchFamily="18" charset="-127"/>
              </a:rPr>
              <a:t>)</a:t>
            </a:r>
            <a:r>
              <a:rPr lang="en-US" altLang="ko-KR" sz="1600" dirty="0">
                <a:latin typeface="210 맨발의청춘 L" pitchFamily="18" charset="-127"/>
                <a:ea typeface="210 맨발의청춘 L" pitchFamily="18" charset="-127"/>
              </a:rPr>
              <a:t> </a:t>
            </a:r>
            <a:r>
              <a:rPr lang="ko-KR" altLang="en-US" sz="1600" dirty="0" smtClean="0">
                <a:latin typeface="210 맨발의청춘 L" pitchFamily="18" charset="-127"/>
                <a:ea typeface="210 맨발의청춘 L" pitchFamily="18" charset="-127"/>
              </a:rPr>
              <a:t>데이터</a:t>
            </a:r>
            <a:endParaRPr lang="en-US" altLang="ko-KR" sz="1600" dirty="0">
              <a:latin typeface="210 맨발의청춘 L" pitchFamily="18" charset="-127"/>
              <a:ea typeface="210 맨발의청춘 L" pitchFamily="18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600" dirty="0" smtClean="0">
                <a:latin typeface="210 맨발의청춘 L" pitchFamily="18" charset="-127"/>
                <a:ea typeface="210 맨발의청춘 L" pitchFamily="18" charset="-127"/>
              </a:rPr>
              <a:t>-</a:t>
            </a:r>
            <a:r>
              <a:rPr lang="ko-KR" altLang="ko-KR" sz="1600" dirty="0" smtClean="0">
                <a:latin typeface="210 맨발의청춘 L" pitchFamily="18" charset="-127"/>
                <a:ea typeface="210 맨발의청춘 L" pitchFamily="18" charset="-127"/>
              </a:rPr>
              <a:t>유동인구</a:t>
            </a:r>
            <a:r>
              <a:rPr lang="en-US" altLang="ko-KR" sz="1600" dirty="0" smtClean="0">
                <a:latin typeface="210 맨발의청춘 L" pitchFamily="18" charset="-127"/>
                <a:ea typeface="210 맨발의청춘 L" pitchFamily="18" charset="-127"/>
              </a:rPr>
              <a:t> </a:t>
            </a:r>
            <a:r>
              <a:rPr lang="ko-KR" altLang="en-US" sz="1600" dirty="0" smtClean="0">
                <a:latin typeface="210 맨발의청춘 L" pitchFamily="18" charset="-127"/>
                <a:ea typeface="210 맨발의청춘 L" pitchFamily="18" charset="-127"/>
              </a:rPr>
              <a:t>데이터</a:t>
            </a:r>
            <a:endParaRPr lang="ko-KR" altLang="ko-KR" sz="1600" dirty="0">
              <a:latin typeface="210 맨발의청춘 L" pitchFamily="18" charset="-127"/>
              <a:ea typeface="210 맨발의청춘 L" pitchFamily="18" charset="-127"/>
            </a:endParaRPr>
          </a:p>
        </p:txBody>
      </p:sp>
      <p:sp>
        <p:nvSpPr>
          <p:cNvPr id="6" name="직사각형 5"/>
          <p:cNvSpPr/>
          <p:nvPr/>
        </p:nvSpPr>
        <p:spPr>
          <a:xfrm>
            <a:off x="6394176" y="3420348"/>
            <a:ext cx="2808782" cy="34163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600" dirty="0" smtClean="0">
                <a:latin typeface="210 맨발의청춘 L" pitchFamily="18" charset="-127"/>
                <a:ea typeface="210 맨발의청춘 L" pitchFamily="18" charset="-127"/>
              </a:rPr>
              <a:t>-</a:t>
            </a:r>
            <a:r>
              <a:rPr lang="ko-KR" altLang="ko-KR" sz="1600" dirty="0" smtClean="0">
                <a:latin typeface="210 맨발의청춘 L" pitchFamily="18" charset="-127"/>
                <a:ea typeface="210 맨발의청춘 L" pitchFamily="18" charset="-127"/>
              </a:rPr>
              <a:t>서울시 </a:t>
            </a:r>
            <a:r>
              <a:rPr lang="ko-KR" altLang="ko-KR" sz="1600" dirty="0">
                <a:latin typeface="210 맨발의청춘 L" pitchFamily="18" charset="-127"/>
                <a:ea typeface="210 맨발의청춘 L" pitchFamily="18" charset="-127"/>
              </a:rPr>
              <a:t>거리 흡연시설 </a:t>
            </a:r>
            <a:r>
              <a:rPr lang="ko-KR" altLang="ko-KR" sz="1600" dirty="0" smtClean="0">
                <a:latin typeface="210 맨발의청춘 L" pitchFamily="18" charset="-127"/>
                <a:ea typeface="210 맨발의청춘 L" pitchFamily="18" charset="-127"/>
              </a:rPr>
              <a:t>현황</a:t>
            </a:r>
            <a:endParaRPr lang="en-US" altLang="ko-KR" sz="1600" dirty="0" smtClean="0">
              <a:latin typeface="210 맨발의청춘 L" pitchFamily="18" charset="-127"/>
              <a:ea typeface="210 맨발의청춘 L" pitchFamily="18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600" dirty="0" smtClean="0">
                <a:latin typeface="210 맨발의청춘 L" pitchFamily="18" charset="-127"/>
                <a:ea typeface="210 맨발의청춘 L" pitchFamily="18" charset="-127"/>
              </a:rPr>
              <a:t>-</a:t>
            </a:r>
            <a:r>
              <a:rPr lang="ko-KR" altLang="ko-KR" sz="1600" dirty="0" smtClean="0">
                <a:latin typeface="210 맨발의청춘 L" pitchFamily="18" charset="-127"/>
                <a:ea typeface="210 맨발의청춘 L" pitchFamily="18" charset="-127"/>
              </a:rPr>
              <a:t>서울시 </a:t>
            </a:r>
            <a:r>
              <a:rPr lang="ko-KR" altLang="ko-KR" sz="1600" dirty="0" smtClean="0">
                <a:latin typeface="210 맨발의청춘 L" pitchFamily="18" charset="-127"/>
                <a:ea typeface="210 맨발의청춘 L" pitchFamily="18" charset="-127"/>
              </a:rPr>
              <a:t>버스</a:t>
            </a:r>
            <a:r>
              <a:rPr lang="en-US" altLang="ko-KR" sz="1600" dirty="0" smtClean="0">
                <a:latin typeface="210 맨발의청춘 L" pitchFamily="18" charset="-127"/>
                <a:ea typeface="210 맨발의청춘 L" pitchFamily="18" charset="-127"/>
              </a:rPr>
              <a:t> </a:t>
            </a:r>
            <a:r>
              <a:rPr lang="ko-KR" altLang="ko-KR" sz="1600" dirty="0" err="1" smtClean="0">
                <a:latin typeface="210 맨발의청춘 L" pitchFamily="18" charset="-127"/>
                <a:ea typeface="210 맨발의청춘 L" pitchFamily="18" charset="-127"/>
              </a:rPr>
              <a:t>노선별</a:t>
            </a:r>
            <a:r>
              <a:rPr lang="en-US" altLang="ko-KR" sz="1600" dirty="0">
                <a:latin typeface="210 맨발의청춘 L" pitchFamily="18" charset="-127"/>
                <a:ea typeface="210 맨발의청춘 L" pitchFamily="18" charset="-127"/>
              </a:rPr>
              <a:t>/</a:t>
            </a:r>
            <a:r>
              <a:rPr lang="ko-KR" altLang="ko-KR" sz="1600" dirty="0" err="1" smtClean="0">
                <a:latin typeface="210 맨발의청춘 L" pitchFamily="18" charset="-127"/>
                <a:ea typeface="210 맨발의청춘 L" pitchFamily="18" charset="-127"/>
              </a:rPr>
              <a:t>정류장별</a:t>
            </a:r>
            <a:r>
              <a:rPr lang="ko-KR" altLang="ko-KR" sz="1600" dirty="0" smtClean="0">
                <a:latin typeface="210 맨발의청춘 L" pitchFamily="18" charset="-127"/>
                <a:ea typeface="210 맨발의청춘 L" pitchFamily="18" charset="-127"/>
              </a:rPr>
              <a:t> </a:t>
            </a:r>
            <a:endParaRPr lang="en-US" altLang="ko-KR" sz="1600" dirty="0" smtClean="0">
              <a:latin typeface="210 맨발의청춘 L" pitchFamily="18" charset="-127"/>
              <a:ea typeface="210 맨발의청춘 L" pitchFamily="18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600" dirty="0">
                <a:latin typeface="210 맨발의청춘 L" pitchFamily="18" charset="-127"/>
                <a:ea typeface="210 맨발의청춘 L" pitchFamily="18" charset="-127"/>
              </a:rPr>
              <a:t> </a:t>
            </a:r>
            <a:r>
              <a:rPr lang="en-US" altLang="ko-KR" sz="1600" dirty="0" smtClean="0">
                <a:latin typeface="210 맨발의청춘 L" pitchFamily="18" charset="-127"/>
                <a:ea typeface="210 맨발의청춘 L" pitchFamily="18" charset="-127"/>
              </a:rPr>
              <a:t> </a:t>
            </a:r>
            <a:r>
              <a:rPr lang="ko-KR" altLang="ko-KR" sz="1600" dirty="0" smtClean="0">
                <a:latin typeface="210 맨발의청춘 L" pitchFamily="18" charset="-127"/>
                <a:ea typeface="210 맨발의청춘 L" pitchFamily="18" charset="-127"/>
              </a:rPr>
              <a:t>승</a:t>
            </a:r>
            <a:r>
              <a:rPr lang="en-US" altLang="ko-KR" sz="1600" dirty="0"/>
              <a:t> · </a:t>
            </a:r>
            <a:r>
              <a:rPr lang="ko-KR" altLang="ko-KR" sz="1600" dirty="0" smtClean="0">
                <a:latin typeface="210 맨발의청춘 L" pitchFamily="18" charset="-127"/>
                <a:ea typeface="210 맨발의청춘 L" pitchFamily="18" charset="-127"/>
              </a:rPr>
              <a:t>하차 </a:t>
            </a:r>
            <a:r>
              <a:rPr lang="ko-KR" altLang="ko-KR" sz="1600" dirty="0">
                <a:latin typeface="210 맨발의청춘 L" pitchFamily="18" charset="-127"/>
                <a:ea typeface="210 맨발의청춘 L" pitchFamily="18" charset="-127"/>
              </a:rPr>
              <a:t>인원 </a:t>
            </a:r>
            <a:r>
              <a:rPr lang="ko-KR" altLang="en-US" sz="1600" dirty="0" smtClean="0">
                <a:latin typeface="210 맨발의청춘 L" pitchFamily="18" charset="-127"/>
                <a:ea typeface="210 맨발의청춘 L" pitchFamily="18" charset="-127"/>
              </a:rPr>
              <a:t>데이터</a:t>
            </a:r>
            <a:endParaRPr lang="en-US" altLang="ko-KR" sz="1600" dirty="0" smtClean="0">
              <a:latin typeface="210 맨발의청춘 L" pitchFamily="18" charset="-127"/>
              <a:ea typeface="210 맨발의청춘 L" pitchFamily="18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600" dirty="0" smtClean="0">
                <a:latin typeface="210 맨발의청춘 L" pitchFamily="18" charset="-127"/>
                <a:ea typeface="210 맨발의청춘 L" pitchFamily="18" charset="-127"/>
              </a:rPr>
              <a:t>-</a:t>
            </a:r>
            <a:r>
              <a:rPr lang="ko-KR" altLang="ko-KR" sz="1600" dirty="0" smtClean="0">
                <a:latin typeface="210 맨발의청춘 L" pitchFamily="18" charset="-127"/>
                <a:ea typeface="210 맨발의청춘 L" pitchFamily="18" charset="-127"/>
              </a:rPr>
              <a:t>서울시 </a:t>
            </a:r>
            <a:r>
              <a:rPr lang="ko-KR" altLang="ko-KR" sz="1600" dirty="0" smtClean="0">
                <a:latin typeface="210 맨발의청춘 L" pitchFamily="18" charset="-127"/>
                <a:ea typeface="210 맨발의청춘 L" pitchFamily="18" charset="-127"/>
              </a:rPr>
              <a:t>지하철</a:t>
            </a:r>
            <a:r>
              <a:rPr lang="en-US" altLang="ko-KR" sz="1600" dirty="0" smtClean="0">
                <a:latin typeface="210 맨발의청춘 L" pitchFamily="18" charset="-127"/>
                <a:ea typeface="210 맨발의청춘 L" pitchFamily="18" charset="-127"/>
              </a:rPr>
              <a:t> </a:t>
            </a:r>
            <a:r>
              <a:rPr lang="ko-KR" altLang="ko-KR" sz="1600" dirty="0" err="1" smtClean="0">
                <a:latin typeface="210 맨발의청춘 L" pitchFamily="18" charset="-127"/>
                <a:ea typeface="210 맨발의청춘 L" pitchFamily="18" charset="-127"/>
              </a:rPr>
              <a:t>호선별</a:t>
            </a:r>
            <a:r>
              <a:rPr lang="en-US" altLang="ko-KR" sz="1600" dirty="0">
                <a:latin typeface="210 맨발의청춘 L" pitchFamily="18" charset="-127"/>
                <a:ea typeface="210 맨발의청춘 L" pitchFamily="18" charset="-127"/>
              </a:rPr>
              <a:t>/</a:t>
            </a:r>
            <a:r>
              <a:rPr lang="ko-KR" altLang="ko-KR" sz="1600" dirty="0" err="1" smtClean="0">
                <a:latin typeface="210 맨발의청춘 L" pitchFamily="18" charset="-127"/>
                <a:ea typeface="210 맨발의청춘 L" pitchFamily="18" charset="-127"/>
              </a:rPr>
              <a:t>역별</a:t>
            </a:r>
            <a:r>
              <a:rPr lang="ko-KR" altLang="ko-KR" sz="1600" dirty="0" smtClean="0">
                <a:latin typeface="210 맨발의청춘 L" pitchFamily="18" charset="-127"/>
                <a:ea typeface="210 맨발의청춘 L" pitchFamily="18" charset="-127"/>
              </a:rPr>
              <a:t> </a:t>
            </a:r>
            <a:endParaRPr lang="en-US" altLang="ko-KR" sz="1600" dirty="0" smtClean="0">
              <a:latin typeface="210 맨발의청춘 L" pitchFamily="18" charset="-127"/>
              <a:ea typeface="210 맨발의청춘 L" pitchFamily="18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600" dirty="0">
                <a:latin typeface="210 맨발의청춘 L" pitchFamily="18" charset="-127"/>
                <a:ea typeface="210 맨발의청춘 L" pitchFamily="18" charset="-127"/>
              </a:rPr>
              <a:t> </a:t>
            </a:r>
            <a:r>
              <a:rPr lang="en-US" altLang="ko-KR" sz="1600" dirty="0" smtClean="0">
                <a:latin typeface="210 맨발의청춘 L" pitchFamily="18" charset="-127"/>
                <a:ea typeface="210 맨발의청춘 L" pitchFamily="18" charset="-127"/>
              </a:rPr>
              <a:t> </a:t>
            </a:r>
            <a:r>
              <a:rPr lang="ko-KR" altLang="ko-KR" sz="1600" dirty="0" smtClean="0">
                <a:latin typeface="210 맨발의청춘 L" pitchFamily="18" charset="-127"/>
                <a:ea typeface="210 맨발의청춘 L" pitchFamily="18" charset="-127"/>
              </a:rPr>
              <a:t>승</a:t>
            </a:r>
            <a:r>
              <a:rPr lang="en-US" altLang="ko-KR" sz="1600" dirty="0"/>
              <a:t> · </a:t>
            </a:r>
            <a:r>
              <a:rPr lang="ko-KR" altLang="ko-KR" sz="1600" dirty="0" smtClean="0">
                <a:latin typeface="210 맨발의청춘 L" pitchFamily="18" charset="-127"/>
                <a:ea typeface="210 맨발의청춘 L" pitchFamily="18" charset="-127"/>
              </a:rPr>
              <a:t>하차 </a:t>
            </a:r>
            <a:r>
              <a:rPr lang="ko-KR" altLang="ko-KR" sz="1600" dirty="0">
                <a:latin typeface="210 맨발의청춘 L" pitchFamily="18" charset="-127"/>
                <a:ea typeface="210 맨발의청춘 L" pitchFamily="18" charset="-127"/>
              </a:rPr>
              <a:t>인원 정보</a:t>
            </a:r>
            <a:endParaRPr lang="en-US" altLang="ko-KR" sz="1600" dirty="0">
              <a:latin typeface="210 맨발의청춘 L" pitchFamily="18" charset="-127"/>
              <a:ea typeface="210 맨발의청춘 L" pitchFamily="18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600" dirty="0" smtClean="0">
                <a:latin typeface="210 맨발의청춘 L" pitchFamily="18" charset="-127"/>
                <a:ea typeface="210 맨발의청춘 L" pitchFamily="18" charset="-127"/>
              </a:rPr>
              <a:t>-</a:t>
            </a:r>
            <a:r>
              <a:rPr lang="ko-KR" altLang="ko-KR" sz="1600" dirty="0" smtClean="0">
                <a:latin typeface="210 맨발의청춘 L" pitchFamily="18" charset="-127"/>
                <a:ea typeface="210 맨발의청춘 L" pitchFamily="18" charset="-127"/>
              </a:rPr>
              <a:t>서울시 지하철 </a:t>
            </a:r>
            <a:r>
              <a:rPr lang="ko-KR" altLang="ko-KR" sz="1600" dirty="0">
                <a:latin typeface="210 맨발의청춘 L" pitchFamily="18" charset="-127"/>
                <a:ea typeface="210 맨발의청춘 L" pitchFamily="18" charset="-127"/>
              </a:rPr>
              <a:t>주변 </a:t>
            </a:r>
            <a:endParaRPr lang="en-US" altLang="ko-KR" sz="1600" dirty="0" smtClean="0">
              <a:latin typeface="210 맨발의청춘 L" pitchFamily="18" charset="-127"/>
              <a:ea typeface="210 맨발의청춘 L" pitchFamily="18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600" dirty="0">
                <a:latin typeface="210 맨발의청춘 L" pitchFamily="18" charset="-127"/>
                <a:ea typeface="210 맨발의청춘 L" pitchFamily="18" charset="-127"/>
              </a:rPr>
              <a:t> </a:t>
            </a:r>
            <a:r>
              <a:rPr lang="en-US" altLang="ko-KR" sz="1600" dirty="0" smtClean="0">
                <a:latin typeface="210 맨발의청춘 L" pitchFamily="18" charset="-127"/>
                <a:ea typeface="210 맨발의청춘 L" pitchFamily="18" charset="-127"/>
              </a:rPr>
              <a:t> </a:t>
            </a:r>
            <a:r>
              <a:rPr lang="ko-KR" altLang="ko-KR" sz="1600" dirty="0" smtClean="0">
                <a:latin typeface="210 맨발의청춘 L" pitchFamily="18" charset="-127"/>
                <a:ea typeface="210 맨발의청춘 L" pitchFamily="18" charset="-127"/>
              </a:rPr>
              <a:t>버스정류장 </a:t>
            </a:r>
            <a:r>
              <a:rPr lang="ko-KR" altLang="en-US" sz="1600" dirty="0" smtClean="0">
                <a:latin typeface="210 맨발의청춘 L" pitchFamily="18" charset="-127"/>
                <a:ea typeface="210 맨발의청춘 L" pitchFamily="18" charset="-127"/>
              </a:rPr>
              <a:t>데이터</a:t>
            </a:r>
            <a:endParaRPr lang="ko-KR" altLang="ko-KR" sz="1600" dirty="0">
              <a:latin typeface="210 맨발의청춘 L" pitchFamily="18" charset="-127"/>
              <a:ea typeface="210 맨발의청춘 L" pitchFamily="18" charset="-127"/>
            </a:endParaRPr>
          </a:p>
          <a:p>
            <a:pPr>
              <a:lnSpc>
                <a:spcPct val="150000"/>
              </a:lnSpc>
            </a:pPr>
            <a:endParaRPr lang="ko-KR" altLang="ko-KR" sz="1600" dirty="0">
              <a:latin typeface="210 맨발의청춘 L" pitchFamily="18" charset="-127"/>
              <a:ea typeface="210 맨발의청춘 L" pitchFamily="18" charset="-127"/>
            </a:endParaRPr>
          </a:p>
          <a:p>
            <a:pPr>
              <a:lnSpc>
                <a:spcPct val="150000"/>
              </a:lnSpc>
            </a:pPr>
            <a:endParaRPr lang="ko-KR" altLang="en-US" sz="1600" dirty="0">
              <a:latin typeface="210 맨발의청춘 L" pitchFamily="18" charset="-127"/>
              <a:ea typeface="210 맨발의청춘 L" pitchFamily="18" charset="-127"/>
            </a:endParaRPr>
          </a:p>
        </p:txBody>
      </p:sp>
      <p:sp>
        <p:nvSpPr>
          <p:cNvPr id="23" name="직사각형 22"/>
          <p:cNvSpPr/>
          <p:nvPr/>
        </p:nvSpPr>
        <p:spPr>
          <a:xfrm>
            <a:off x="9260805" y="3522563"/>
            <a:ext cx="2568332" cy="156966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600" dirty="0" smtClean="0">
                <a:latin typeface="210 맨발의청춘 L" pitchFamily="18" charset="-127"/>
                <a:ea typeface="210 맨발의청춘 L" pitchFamily="18" charset="-127"/>
              </a:rPr>
              <a:t>-</a:t>
            </a:r>
            <a:r>
              <a:rPr lang="ko-KR" altLang="ko-KR" sz="1600" dirty="0" smtClean="0">
                <a:latin typeface="210 맨발의청춘 L" pitchFamily="18" charset="-127"/>
                <a:ea typeface="210 맨발의청춘 L" pitchFamily="18" charset="-127"/>
              </a:rPr>
              <a:t>서울시 </a:t>
            </a:r>
            <a:r>
              <a:rPr lang="ko-KR" altLang="ko-KR" sz="1600" dirty="0" smtClean="0">
                <a:latin typeface="210 맨발의청춘 L" pitchFamily="18" charset="-127"/>
                <a:ea typeface="210 맨발의청춘 L" pitchFamily="18" charset="-127"/>
              </a:rPr>
              <a:t>직장</a:t>
            </a:r>
            <a:r>
              <a:rPr lang="en-US" altLang="ko-KR" sz="1600" dirty="0" smtClean="0">
                <a:latin typeface="210 맨발의청춘 L" pitchFamily="18" charset="-127"/>
                <a:ea typeface="210 맨발의청춘 L" pitchFamily="18" charset="-127"/>
              </a:rPr>
              <a:t>/</a:t>
            </a:r>
            <a:r>
              <a:rPr lang="ko-KR" altLang="en-US" sz="1600" dirty="0" smtClean="0">
                <a:latin typeface="210 맨발의청춘 L" pitchFamily="18" charset="-127"/>
                <a:ea typeface="210 맨발의청춘 L" pitchFamily="18" charset="-127"/>
              </a:rPr>
              <a:t>가정실내</a:t>
            </a:r>
            <a:r>
              <a:rPr lang="ko-KR" altLang="ko-KR" sz="1600" dirty="0" smtClean="0">
                <a:latin typeface="210 맨발의청춘 L" pitchFamily="18" charset="-127"/>
                <a:ea typeface="210 맨발의청춘 L" pitchFamily="18" charset="-127"/>
              </a:rPr>
              <a:t> </a:t>
            </a:r>
            <a:endParaRPr lang="en-US" altLang="ko-KR" sz="1600" dirty="0" smtClean="0">
              <a:latin typeface="210 맨발의청춘 L" pitchFamily="18" charset="-127"/>
              <a:ea typeface="210 맨발의청춘 L" pitchFamily="18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600" dirty="0">
                <a:latin typeface="210 맨발의청춘 L" pitchFamily="18" charset="-127"/>
                <a:ea typeface="210 맨발의청춘 L" pitchFamily="18" charset="-127"/>
              </a:rPr>
              <a:t> </a:t>
            </a:r>
            <a:r>
              <a:rPr lang="en-US" altLang="ko-KR" sz="1600" dirty="0" smtClean="0">
                <a:latin typeface="210 맨발의청춘 L" pitchFamily="18" charset="-127"/>
                <a:ea typeface="210 맨발의청춘 L" pitchFamily="18" charset="-127"/>
              </a:rPr>
              <a:t> </a:t>
            </a:r>
            <a:r>
              <a:rPr lang="en-US" altLang="ko-KR" sz="1600" dirty="0" smtClean="0">
                <a:latin typeface="210 맨발의청춘 L" pitchFamily="18" charset="-127"/>
                <a:ea typeface="210 맨발의청춘 L" pitchFamily="18" charset="-127"/>
              </a:rPr>
              <a:t> </a:t>
            </a:r>
            <a:r>
              <a:rPr lang="ko-KR" altLang="ko-KR" sz="1600" dirty="0" smtClean="0">
                <a:latin typeface="210 맨발의청춘 L" pitchFamily="18" charset="-127"/>
                <a:ea typeface="210 맨발의청춘 L" pitchFamily="18" charset="-127"/>
              </a:rPr>
              <a:t>간접흡연 </a:t>
            </a:r>
            <a:r>
              <a:rPr lang="ko-KR" altLang="ko-KR" sz="1600" dirty="0" err="1" smtClean="0">
                <a:latin typeface="210 맨발의청춘 L" pitchFamily="18" charset="-127"/>
                <a:ea typeface="210 맨발의청춘 L" pitchFamily="18" charset="-127"/>
              </a:rPr>
              <a:t>노출률</a:t>
            </a:r>
            <a:r>
              <a:rPr lang="en-US" altLang="ko-KR" sz="1600" dirty="0" smtClean="0">
                <a:latin typeface="210 맨발의청춘 L" pitchFamily="18" charset="-127"/>
                <a:ea typeface="210 맨발의청춘 L" pitchFamily="18" charset="-127"/>
              </a:rPr>
              <a:t> </a:t>
            </a:r>
            <a:r>
              <a:rPr lang="ko-KR" altLang="en-US" sz="1600" dirty="0" smtClean="0">
                <a:latin typeface="210 맨발의청춘 L" pitchFamily="18" charset="-127"/>
                <a:ea typeface="210 맨발의청춘 L" pitchFamily="18" charset="-127"/>
              </a:rPr>
              <a:t>데이터</a:t>
            </a:r>
            <a:endParaRPr lang="en-US" altLang="ko-KR" sz="1600" dirty="0">
              <a:latin typeface="210 맨발의청춘 L" pitchFamily="18" charset="-127"/>
              <a:ea typeface="210 맨발의청춘 L" pitchFamily="18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600" dirty="0" smtClean="0">
                <a:latin typeface="210 맨발의청춘 L" pitchFamily="18" charset="-127"/>
                <a:ea typeface="210 맨발의청춘 L" pitchFamily="18" charset="-127"/>
              </a:rPr>
              <a:t>-</a:t>
            </a:r>
            <a:r>
              <a:rPr lang="ko-KR" altLang="en-US" sz="1600" dirty="0" smtClean="0">
                <a:latin typeface="210 맨발의청춘 L" pitchFamily="18" charset="-127"/>
                <a:ea typeface="210 맨발의청춘 L" pitchFamily="18" charset="-127"/>
              </a:rPr>
              <a:t>서울시 현재 </a:t>
            </a:r>
            <a:r>
              <a:rPr lang="ko-KR" altLang="en-US" sz="1600" dirty="0" err="1" smtClean="0">
                <a:latin typeface="210 맨발의청춘 L" pitchFamily="18" charset="-127"/>
                <a:ea typeface="210 맨발의청춘 L" pitchFamily="18" charset="-127"/>
              </a:rPr>
              <a:t>흡연율</a:t>
            </a:r>
            <a:r>
              <a:rPr lang="ko-KR" altLang="en-US" sz="1600" dirty="0" smtClean="0">
                <a:latin typeface="210 맨발의청춘 L" pitchFamily="18" charset="-127"/>
                <a:ea typeface="210 맨발의청춘 L" pitchFamily="18" charset="-127"/>
              </a:rPr>
              <a:t> 데이터 </a:t>
            </a:r>
            <a:endParaRPr lang="en-US" altLang="ko-KR" sz="1600" dirty="0" smtClean="0">
              <a:latin typeface="210 맨발의청춘 L" pitchFamily="18" charset="-127"/>
              <a:ea typeface="210 맨발의청춘 L" pitchFamily="18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600" dirty="0" smtClean="0">
                <a:latin typeface="210 맨발의청춘 L" pitchFamily="18" charset="-127"/>
                <a:ea typeface="210 맨발의청춘 L" pitchFamily="18" charset="-127"/>
              </a:rPr>
              <a:t>-</a:t>
            </a:r>
            <a:r>
              <a:rPr lang="ko-KR" altLang="en-US" sz="1600" dirty="0" smtClean="0">
                <a:latin typeface="210 맨발의청춘 L" pitchFamily="18" charset="-127"/>
                <a:ea typeface="210 맨발의청춘 L" pitchFamily="18" charset="-127"/>
              </a:rPr>
              <a:t>서울시 흡연실태 통계 </a:t>
            </a:r>
            <a:endParaRPr lang="ko-KR" altLang="ko-KR" sz="1600" dirty="0">
              <a:latin typeface="210 맨발의청춘 L" pitchFamily="18" charset="-127"/>
              <a:ea typeface="210 맨발의청춘 L" pitchFamily="18" charset="-127"/>
            </a:endParaRPr>
          </a:p>
        </p:txBody>
      </p:sp>
      <p:sp>
        <p:nvSpPr>
          <p:cNvPr id="27" name="직사각형 26"/>
          <p:cNvSpPr/>
          <p:nvPr/>
        </p:nvSpPr>
        <p:spPr>
          <a:xfrm>
            <a:off x="3363764" y="3245209"/>
            <a:ext cx="2689783" cy="45719"/>
          </a:xfrm>
          <a:prstGeom prst="rect">
            <a:avLst/>
          </a:prstGeom>
          <a:solidFill>
            <a:srgbClr val="3E3D43"/>
          </a:solidFill>
          <a:ln>
            <a:solidFill>
              <a:srgbClr val="3E3D4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spcBef>
                <a:spcPts val="171"/>
              </a:spcBef>
              <a:tabLst>
                <a:tab pos="60873" algn="l"/>
                <a:tab pos="97396" algn="l"/>
              </a:tabLst>
            </a:pPr>
            <a:endParaRPr lang="en-US" altLang="ko-KR" sz="1200" b="1" dirty="0">
              <a:ln>
                <a:solidFill>
                  <a:srgbClr val="EB5175">
                    <a:alpha val="0"/>
                  </a:srgbClr>
                </a:solidFill>
              </a:ln>
              <a:solidFill>
                <a:schemeClr val="tx1"/>
              </a:solidFill>
              <a:latin typeface="210 맨발의청춘 L" pitchFamily="18" charset="-127"/>
              <a:ea typeface="210 맨발의청춘 L" pitchFamily="18" charset="-127"/>
            </a:endParaRPr>
          </a:p>
        </p:txBody>
      </p:sp>
      <p:sp>
        <p:nvSpPr>
          <p:cNvPr id="28" name="직사각형 27"/>
          <p:cNvSpPr/>
          <p:nvPr/>
        </p:nvSpPr>
        <p:spPr>
          <a:xfrm>
            <a:off x="6334925" y="3245209"/>
            <a:ext cx="2689783" cy="45719"/>
          </a:xfrm>
          <a:prstGeom prst="rect">
            <a:avLst/>
          </a:prstGeom>
          <a:solidFill>
            <a:srgbClr val="3E3D43"/>
          </a:solidFill>
          <a:ln>
            <a:solidFill>
              <a:srgbClr val="3E3D4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spcBef>
                <a:spcPts val="171"/>
              </a:spcBef>
              <a:tabLst>
                <a:tab pos="60873" algn="l"/>
                <a:tab pos="97396" algn="l"/>
              </a:tabLst>
            </a:pPr>
            <a:endParaRPr lang="en-US" altLang="ko-KR" sz="1200" b="1" dirty="0">
              <a:ln>
                <a:solidFill>
                  <a:srgbClr val="EB5175">
                    <a:alpha val="0"/>
                  </a:srgbClr>
                </a:solidFill>
              </a:ln>
              <a:solidFill>
                <a:schemeClr val="tx1"/>
              </a:solidFill>
              <a:latin typeface="210 맨발의청춘 L" pitchFamily="18" charset="-127"/>
              <a:ea typeface="210 맨발의청춘 L" pitchFamily="18" charset="-127"/>
            </a:endParaRPr>
          </a:p>
        </p:txBody>
      </p:sp>
      <p:sp>
        <p:nvSpPr>
          <p:cNvPr id="29" name="직사각형 28"/>
          <p:cNvSpPr/>
          <p:nvPr/>
        </p:nvSpPr>
        <p:spPr>
          <a:xfrm>
            <a:off x="9245126" y="3245209"/>
            <a:ext cx="2689783" cy="45719"/>
          </a:xfrm>
          <a:prstGeom prst="rect">
            <a:avLst/>
          </a:prstGeom>
          <a:solidFill>
            <a:srgbClr val="3E3D43"/>
          </a:solidFill>
          <a:ln>
            <a:solidFill>
              <a:srgbClr val="3E3D4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spcBef>
                <a:spcPts val="171"/>
              </a:spcBef>
              <a:tabLst>
                <a:tab pos="60873" algn="l"/>
                <a:tab pos="97396" algn="l"/>
              </a:tabLst>
            </a:pPr>
            <a:endParaRPr lang="en-US" altLang="ko-KR" sz="1200" b="1" dirty="0">
              <a:ln>
                <a:solidFill>
                  <a:srgbClr val="EB5175">
                    <a:alpha val="0"/>
                  </a:srgbClr>
                </a:solidFill>
              </a:ln>
              <a:solidFill>
                <a:schemeClr val="tx1"/>
              </a:solidFill>
              <a:latin typeface="210 맨발의청춘 L" pitchFamily="18" charset="-127"/>
              <a:ea typeface="210 맨발의청춘 L" pitchFamily="18" charset="-127"/>
            </a:endParaRPr>
          </a:p>
        </p:txBody>
      </p:sp>
      <p:sp>
        <p:nvSpPr>
          <p:cNvPr id="30" name="직사각형 29"/>
          <p:cNvSpPr/>
          <p:nvPr/>
        </p:nvSpPr>
        <p:spPr>
          <a:xfrm>
            <a:off x="3372848" y="6034167"/>
            <a:ext cx="2689783" cy="45719"/>
          </a:xfrm>
          <a:prstGeom prst="rect">
            <a:avLst/>
          </a:prstGeom>
          <a:solidFill>
            <a:srgbClr val="3E3D43"/>
          </a:solidFill>
          <a:ln>
            <a:solidFill>
              <a:srgbClr val="3E3D4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spcBef>
                <a:spcPts val="171"/>
              </a:spcBef>
              <a:tabLst>
                <a:tab pos="60873" algn="l"/>
                <a:tab pos="97396" algn="l"/>
              </a:tabLst>
            </a:pPr>
            <a:endParaRPr lang="en-US" altLang="ko-KR" sz="1200" b="1" dirty="0">
              <a:ln>
                <a:solidFill>
                  <a:srgbClr val="EB5175">
                    <a:alpha val="0"/>
                  </a:srgbClr>
                </a:solidFill>
              </a:ln>
              <a:solidFill>
                <a:schemeClr val="tx1"/>
              </a:solidFill>
              <a:latin typeface="210 맨발의청춘 L" pitchFamily="18" charset="-127"/>
              <a:ea typeface="210 맨발의청춘 L" pitchFamily="18" charset="-127"/>
            </a:endParaRPr>
          </a:p>
        </p:txBody>
      </p:sp>
      <p:sp>
        <p:nvSpPr>
          <p:cNvPr id="31" name="직사각형 30"/>
          <p:cNvSpPr/>
          <p:nvPr/>
        </p:nvSpPr>
        <p:spPr>
          <a:xfrm>
            <a:off x="6326791" y="6039431"/>
            <a:ext cx="2689783" cy="45719"/>
          </a:xfrm>
          <a:prstGeom prst="rect">
            <a:avLst/>
          </a:prstGeom>
          <a:solidFill>
            <a:srgbClr val="3E3D43"/>
          </a:solidFill>
          <a:ln>
            <a:solidFill>
              <a:srgbClr val="3E3D4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spcBef>
                <a:spcPts val="171"/>
              </a:spcBef>
              <a:tabLst>
                <a:tab pos="60873" algn="l"/>
                <a:tab pos="97396" algn="l"/>
              </a:tabLst>
            </a:pPr>
            <a:endParaRPr lang="en-US" altLang="ko-KR" sz="1200" b="1" dirty="0">
              <a:ln>
                <a:solidFill>
                  <a:srgbClr val="EB5175">
                    <a:alpha val="0"/>
                  </a:srgbClr>
                </a:solidFill>
              </a:ln>
              <a:solidFill>
                <a:schemeClr val="tx1"/>
              </a:solidFill>
              <a:latin typeface="210 맨발의청춘 L" pitchFamily="18" charset="-127"/>
              <a:ea typeface="210 맨발의청춘 L" pitchFamily="18" charset="-127"/>
            </a:endParaRPr>
          </a:p>
        </p:txBody>
      </p:sp>
      <p:sp>
        <p:nvSpPr>
          <p:cNvPr id="32" name="직사각형 31"/>
          <p:cNvSpPr/>
          <p:nvPr/>
        </p:nvSpPr>
        <p:spPr>
          <a:xfrm>
            <a:off x="9234414" y="6031121"/>
            <a:ext cx="2689783" cy="45719"/>
          </a:xfrm>
          <a:prstGeom prst="rect">
            <a:avLst/>
          </a:prstGeom>
          <a:solidFill>
            <a:srgbClr val="3E3D43"/>
          </a:solidFill>
          <a:ln>
            <a:solidFill>
              <a:srgbClr val="3E3D4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>
              <a:spcBef>
                <a:spcPts val="171"/>
              </a:spcBef>
              <a:tabLst>
                <a:tab pos="60873" algn="l"/>
                <a:tab pos="97396" algn="l"/>
              </a:tabLst>
            </a:pPr>
            <a:endParaRPr lang="en-US" altLang="ko-KR" sz="1200" b="1" dirty="0">
              <a:ln>
                <a:solidFill>
                  <a:srgbClr val="EB5175">
                    <a:alpha val="0"/>
                  </a:srgbClr>
                </a:solidFill>
              </a:ln>
              <a:solidFill>
                <a:schemeClr val="tx1"/>
              </a:solidFill>
              <a:latin typeface="210 맨발의청춘 L" pitchFamily="18" charset="-127"/>
              <a:ea typeface="210 맨발의청춘 L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2887233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/>
          <p:cNvGrpSpPr/>
          <p:nvPr/>
        </p:nvGrpSpPr>
        <p:grpSpPr>
          <a:xfrm>
            <a:off x="2479141" y="2549870"/>
            <a:ext cx="7233719" cy="1758260"/>
            <a:chOff x="2471596" y="1747319"/>
            <a:chExt cx="7233719" cy="1758260"/>
          </a:xfrm>
        </p:grpSpPr>
        <p:sp>
          <p:nvSpPr>
            <p:cNvPr id="5" name="TextBox 4"/>
            <p:cNvSpPr txBox="1"/>
            <p:nvPr/>
          </p:nvSpPr>
          <p:spPr>
            <a:xfrm>
              <a:off x="2471596" y="1747319"/>
              <a:ext cx="7233719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4800" b="1" dirty="0" smtClean="0">
                  <a:solidFill>
                    <a:srgbClr val="055393"/>
                  </a:solidFill>
                  <a:latin typeface="210 맨발의청춘 L" panose="02020603020101020101" pitchFamily="18" charset="-127"/>
                  <a:ea typeface="210 맨발의청춘 L" panose="02020603020101020101" pitchFamily="18" charset="-127"/>
                </a:rPr>
                <a:t>Q &amp; A</a:t>
              </a:r>
              <a:endParaRPr lang="ko-KR" altLang="en-US" sz="4800" b="1" dirty="0">
                <a:latin typeface="210 맨발의청춘 L" panose="02020603020101020101" pitchFamily="18" charset="-127"/>
                <a:ea typeface="210 맨발의청춘 L" panose="02020603020101020101" pitchFamily="18" charset="-127"/>
              </a:endParaRPr>
            </a:p>
          </p:txBody>
        </p:sp>
        <p:sp>
          <p:nvSpPr>
            <p:cNvPr id="9" name="직사각형 8"/>
            <p:cNvSpPr/>
            <p:nvPr/>
          </p:nvSpPr>
          <p:spPr>
            <a:xfrm>
              <a:off x="2471596" y="2684145"/>
              <a:ext cx="7233719" cy="81607"/>
            </a:xfrm>
            <a:prstGeom prst="rect">
              <a:avLst/>
            </a:prstGeom>
            <a:solidFill>
              <a:schemeClr val="accent5">
                <a:lumMod val="50000"/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4400" dirty="0">
                <a:latin typeface="배달의민족 한나" pitchFamily="2" charset="-127"/>
                <a:ea typeface="배달의민족 한나" pitchFamily="2" charset="-127"/>
              </a:endParaRPr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2471596" y="2920804"/>
              <a:ext cx="7233719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3200" dirty="0" smtClean="0">
                  <a:latin typeface="210 맨발의청춘 L" panose="02020603020101020101" pitchFamily="18" charset="-127"/>
                  <a:ea typeface="210 맨발의청춘 L" panose="02020603020101020101" pitchFamily="18" charset="-127"/>
                </a:rPr>
                <a:t>- </a:t>
              </a:r>
              <a:r>
                <a:rPr lang="ko-KR" altLang="en-US" sz="3200" dirty="0" smtClean="0">
                  <a:latin typeface="210 맨발의청춘 L" panose="02020603020101020101" pitchFamily="18" charset="-127"/>
                  <a:ea typeface="210 맨발의청춘 L" panose="02020603020101020101" pitchFamily="18" charset="-127"/>
                </a:rPr>
                <a:t>감사합니다 </a:t>
              </a:r>
              <a:r>
                <a:rPr lang="en-US" altLang="ko-KR" sz="3200" dirty="0" smtClean="0">
                  <a:latin typeface="210 맨발의청춘 L" panose="02020603020101020101" pitchFamily="18" charset="-127"/>
                  <a:ea typeface="210 맨발의청춘 L" panose="02020603020101020101" pitchFamily="18" charset="-127"/>
                </a:rPr>
                <a:t>-</a:t>
              </a:r>
              <a:endParaRPr lang="ko-KR" altLang="en-US" sz="3200" dirty="0">
                <a:latin typeface="210 맨발의청춘 L" panose="02020603020101020101" pitchFamily="18" charset="-127"/>
                <a:ea typeface="210 맨발의청춘 L" panose="02020603020101020101" pitchFamily="18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4590540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3628</TotalTime>
  <Words>321</Words>
  <Application>Microsoft Office PowerPoint</Application>
  <PresentationFormat>사용자 지정</PresentationFormat>
  <Paragraphs>83</Paragraphs>
  <Slides>7</Slides>
  <Notes>4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7</vt:i4>
      </vt:variant>
    </vt:vector>
  </HeadingPairs>
  <TitlesOfParts>
    <vt:vector size="14" baseType="lpstr">
      <vt:lpstr>굴림</vt:lpstr>
      <vt:lpstr>Arial</vt:lpstr>
      <vt:lpstr>조선일보명조</vt:lpstr>
      <vt:lpstr>배달의민족 한나</vt:lpstr>
      <vt:lpstr>맑은 고딕</vt:lpstr>
      <vt:lpstr>210 맨발의청춘 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yko7</dc:creator>
  <cp:lastModifiedBy>LG</cp:lastModifiedBy>
  <cp:revision>369</cp:revision>
  <dcterms:created xsi:type="dcterms:W3CDTF">2016-11-24T07:02:31Z</dcterms:created>
  <dcterms:modified xsi:type="dcterms:W3CDTF">2018-02-04T10:52:31Z</dcterms:modified>
</cp:coreProperties>
</file>